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Override PartName="/ppt/notesSlides/notesSlide27.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7"/>
  </p:notesMasterIdLst>
  <p:handoutMasterIdLst>
    <p:handoutMasterId r:id="rId38"/>
  </p:handoutMasterIdLst>
  <p:sldIdLst>
    <p:sldId id="256" r:id="rId2"/>
    <p:sldId id="283" r:id="rId3"/>
    <p:sldId id="311" r:id="rId4"/>
    <p:sldId id="286" r:id="rId5"/>
    <p:sldId id="289" r:id="rId6"/>
    <p:sldId id="260" r:id="rId7"/>
    <p:sldId id="295" r:id="rId8"/>
    <p:sldId id="262" r:id="rId9"/>
    <p:sldId id="263" r:id="rId10"/>
    <p:sldId id="280" r:id="rId11"/>
    <p:sldId id="264" r:id="rId12"/>
    <p:sldId id="267" r:id="rId13"/>
    <p:sldId id="266" r:id="rId14"/>
    <p:sldId id="269" r:id="rId15"/>
    <p:sldId id="270" r:id="rId16"/>
    <p:sldId id="301" r:id="rId17"/>
    <p:sldId id="318" r:id="rId18"/>
    <p:sldId id="302" r:id="rId19"/>
    <p:sldId id="319" r:id="rId20"/>
    <p:sldId id="291" r:id="rId21"/>
    <p:sldId id="314" r:id="rId22"/>
    <p:sldId id="313" r:id="rId23"/>
    <p:sldId id="315" r:id="rId24"/>
    <p:sldId id="317" r:id="rId25"/>
    <p:sldId id="316" r:id="rId26"/>
    <p:sldId id="292" r:id="rId27"/>
    <p:sldId id="304" r:id="rId28"/>
    <p:sldId id="305" r:id="rId29"/>
    <p:sldId id="303" r:id="rId30"/>
    <p:sldId id="293" r:id="rId31"/>
    <p:sldId id="296" r:id="rId32"/>
    <p:sldId id="297" r:id="rId33"/>
    <p:sldId id="298" r:id="rId34"/>
    <p:sldId id="299" r:id="rId35"/>
    <p:sldId id="308" r:id="rId36"/>
  </p:sldIdLst>
  <p:sldSz cx="9144000" cy="6858000" type="screen4x3"/>
  <p:notesSz cx="6858000" cy="9144000"/>
  <p:defaultTextStyle>
    <a:defPPr>
      <a:defRPr lang="pl-PL"/>
    </a:defPPr>
    <a:lvl1pPr algn="l" rtl="0" fontAlgn="base">
      <a:spcBef>
        <a:spcPct val="0"/>
      </a:spcBef>
      <a:spcAft>
        <a:spcPct val="0"/>
      </a:spcAft>
      <a:defRPr sz="3600" kern="1200">
        <a:solidFill>
          <a:schemeClr val="tx1"/>
        </a:solidFill>
        <a:latin typeface="Calibri" pitchFamily="34" charset="0"/>
        <a:ea typeface="+mn-ea"/>
        <a:cs typeface="Arial" charset="0"/>
      </a:defRPr>
    </a:lvl1pPr>
    <a:lvl2pPr marL="457200" algn="l" rtl="0" fontAlgn="base">
      <a:spcBef>
        <a:spcPct val="0"/>
      </a:spcBef>
      <a:spcAft>
        <a:spcPct val="0"/>
      </a:spcAft>
      <a:defRPr sz="3600" kern="1200">
        <a:solidFill>
          <a:schemeClr val="tx1"/>
        </a:solidFill>
        <a:latin typeface="Calibri" pitchFamily="34" charset="0"/>
        <a:ea typeface="+mn-ea"/>
        <a:cs typeface="Arial" charset="0"/>
      </a:defRPr>
    </a:lvl2pPr>
    <a:lvl3pPr marL="914400" algn="l" rtl="0" fontAlgn="base">
      <a:spcBef>
        <a:spcPct val="0"/>
      </a:spcBef>
      <a:spcAft>
        <a:spcPct val="0"/>
      </a:spcAft>
      <a:defRPr sz="3600" kern="1200">
        <a:solidFill>
          <a:schemeClr val="tx1"/>
        </a:solidFill>
        <a:latin typeface="Calibri" pitchFamily="34" charset="0"/>
        <a:ea typeface="+mn-ea"/>
        <a:cs typeface="Arial" charset="0"/>
      </a:defRPr>
    </a:lvl3pPr>
    <a:lvl4pPr marL="1371600" algn="l" rtl="0" fontAlgn="base">
      <a:spcBef>
        <a:spcPct val="0"/>
      </a:spcBef>
      <a:spcAft>
        <a:spcPct val="0"/>
      </a:spcAft>
      <a:defRPr sz="3600" kern="1200">
        <a:solidFill>
          <a:schemeClr val="tx1"/>
        </a:solidFill>
        <a:latin typeface="Calibri" pitchFamily="34" charset="0"/>
        <a:ea typeface="+mn-ea"/>
        <a:cs typeface="Arial" charset="0"/>
      </a:defRPr>
    </a:lvl4pPr>
    <a:lvl5pPr marL="1828800" algn="l" rtl="0" fontAlgn="base">
      <a:spcBef>
        <a:spcPct val="0"/>
      </a:spcBef>
      <a:spcAft>
        <a:spcPct val="0"/>
      </a:spcAft>
      <a:defRPr sz="3600" kern="1200">
        <a:solidFill>
          <a:schemeClr val="tx1"/>
        </a:solidFill>
        <a:latin typeface="Calibri" pitchFamily="34" charset="0"/>
        <a:ea typeface="+mn-ea"/>
        <a:cs typeface="Arial" charset="0"/>
      </a:defRPr>
    </a:lvl5pPr>
    <a:lvl6pPr marL="2286000" algn="l" defTabSz="914400" rtl="0" eaLnBrk="1" latinLnBrk="0" hangingPunct="1">
      <a:defRPr sz="3600" kern="1200">
        <a:solidFill>
          <a:schemeClr val="tx1"/>
        </a:solidFill>
        <a:latin typeface="Calibri" pitchFamily="34" charset="0"/>
        <a:ea typeface="+mn-ea"/>
        <a:cs typeface="Arial" charset="0"/>
      </a:defRPr>
    </a:lvl6pPr>
    <a:lvl7pPr marL="2743200" algn="l" defTabSz="914400" rtl="0" eaLnBrk="1" latinLnBrk="0" hangingPunct="1">
      <a:defRPr sz="3600" kern="1200">
        <a:solidFill>
          <a:schemeClr val="tx1"/>
        </a:solidFill>
        <a:latin typeface="Calibri" pitchFamily="34" charset="0"/>
        <a:ea typeface="+mn-ea"/>
        <a:cs typeface="Arial" charset="0"/>
      </a:defRPr>
    </a:lvl7pPr>
    <a:lvl8pPr marL="3200400" algn="l" defTabSz="914400" rtl="0" eaLnBrk="1" latinLnBrk="0" hangingPunct="1">
      <a:defRPr sz="3600" kern="1200">
        <a:solidFill>
          <a:schemeClr val="tx1"/>
        </a:solidFill>
        <a:latin typeface="Calibri" pitchFamily="34" charset="0"/>
        <a:ea typeface="+mn-ea"/>
        <a:cs typeface="Arial" charset="0"/>
      </a:defRPr>
    </a:lvl8pPr>
    <a:lvl9pPr marL="3657600" algn="l" defTabSz="914400" rtl="0" eaLnBrk="1" latinLnBrk="0" hangingPunct="1">
      <a:defRPr sz="3600" kern="1200">
        <a:solidFill>
          <a:schemeClr val="tx1"/>
        </a:solidFill>
        <a:latin typeface="Calibri" pitchFamily="34"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2B2B2"/>
    <a:srgbClr val="DDDDDD"/>
    <a:srgbClr val="C0C0C0"/>
    <a:srgbClr val="66FFFF"/>
    <a:srgbClr val="800000"/>
    <a:srgbClr val="990000"/>
    <a:srgbClr val="FF0000"/>
  </p:clrMru>
</p:presentationPr>
</file>

<file path=ppt/tableStyles.xml><?xml version="1.0" encoding="utf-8"?>
<a:tblStyleLst xmlns:a="http://schemas.openxmlformats.org/drawingml/2006/main" def="{5C22544A-7EE6-4342-B048-85BDC9FD1C3A}">
  <a:tblStyle styleId="{5C22544A-7EE6-4342-B048-85BDC9FD1C3A}" styleName="Styl pośredni 2 — Ak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554" autoAdjust="0"/>
    <p:restoredTop sz="94660"/>
  </p:normalViewPr>
  <p:slideViewPr>
    <p:cSldViewPr>
      <p:cViewPr varScale="1">
        <p:scale>
          <a:sx n="86" d="100"/>
          <a:sy n="86" d="100"/>
        </p:scale>
        <p:origin x="-690" y="-96"/>
      </p:cViewPr>
      <p:guideLst>
        <p:guide orient="horz" pos="2160"/>
        <p:guide pos="2976"/>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22"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endParaRPr lang="pl-PL"/>
          </a:p>
        </p:txBody>
      </p:sp>
      <p:sp>
        <p:nvSpPr>
          <p:cNvPr id="81923" name="Rectangle 3"/>
          <p:cNvSpPr>
            <a:spLocks noGrp="1" noChangeArrowheads="1"/>
          </p:cNvSpPr>
          <p:nvPr>
            <p:ph type="dt" sz="quarter"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fld id="{380B3BD8-BE82-42AE-9D8A-9465B8840473}" type="datetimeFigureOut">
              <a:rPr lang="pl-PL"/>
              <a:pPr/>
              <a:t>2011-03-31</a:t>
            </a:fld>
            <a:endParaRPr lang="pl-PL"/>
          </a:p>
        </p:txBody>
      </p:sp>
      <p:sp>
        <p:nvSpPr>
          <p:cNvPr id="81924" name="Rectangle 4"/>
          <p:cNvSpPr>
            <a:spLocks noGrp="1" noChangeArrowheads="1"/>
          </p:cNvSpPr>
          <p:nvPr>
            <p:ph type="ftr" sz="quarter" idx="2"/>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endParaRPr lang="pl-PL"/>
          </a:p>
        </p:txBody>
      </p:sp>
      <p:sp>
        <p:nvSpPr>
          <p:cNvPr id="81925" name="Rectangle 5"/>
          <p:cNvSpPr>
            <a:spLocks noGrp="1" noChangeArrowheads="1"/>
          </p:cNvSpPr>
          <p:nvPr>
            <p:ph type="sldNum" sz="quarter" idx="3"/>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B84DF2AB-D139-4B29-ADC8-CA77EB86B988}" type="slidenum">
              <a:rPr lang="pl-PL"/>
              <a:pPr/>
              <a:t>‹#›</a:t>
            </a:fld>
            <a:endParaRPr lang="pl-PL"/>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3970"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endParaRPr lang="en-GB"/>
          </a:p>
        </p:txBody>
      </p:sp>
      <p:sp>
        <p:nvSpPr>
          <p:cNvPr id="83971"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fld id="{B0900FE1-0CF4-4BE6-8377-DD77732916D5}" type="datetimeFigureOut">
              <a:rPr lang="en-GB"/>
              <a:pPr/>
              <a:t>31/03/2011</a:t>
            </a:fld>
            <a:endParaRPr lang="en-GB"/>
          </a:p>
        </p:txBody>
      </p:sp>
      <p:sp>
        <p:nvSpPr>
          <p:cNvPr id="83972"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p:spPr>
      </p:sp>
      <p:sp>
        <p:nvSpPr>
          <p:cNvPr id="83973"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smtClean="0"/>
              <a:t>Kliknij, aby edytować style wzorca tekstu</a:t>
            </a:r>
          </a:p>
          <a:p>
            <a:pPr lvl="1"/>
            <a:r>
              <a:rPr lang="en-GB" smtClean="0"/>
              <a:t>Drugi poziom</a:t>
            </a:r>
          </a:p>
          <a:p>
            <a:pPr lvl="2"/>
            <a:r>
              <a:rPr lang="en-GB" smtClean="0"/>
              <a:t>Trzeci poziom</a:t>
            </a:r>
          </a:p>
          <a:p>
            <a:pPr lvl="3"/>
            <a:r>
              <a:rPr lang="en-GB" smtClean="0"/>
              <a:t>Czwarty poziom</a:t>
            </a:r>
          </a:p>
          <a:p>
            <a:pPr lvl="4"/>
            <a:r>
              <a:rPr lang="en-GB" smtClean="0"/>
              <a:t>Piąty poziom</a:t>
            </a:r>
          </a:p>
        </p:txBody>
      </p:sp>
      <p:sp>
        <p:nvSpPr>
          <p:cNvPr id="83974"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endParaRPr lang="en-GB"/>
          </a:p>
        </p:txBody>
      </p:sp>
      <p:sp>
        <p:nvSpPr>
          <p:cNvPr id="83975"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CBDE2743-06AB-4D7A-85A8-BC888D90A979}" type="slidenum">
              <a:rPr lang="en-GB"/>
              <a:pPr/>
              <a:t>‹#›</a:t>
            </a:fld>
            <a:endParaRPr lang="en-GB"/>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Calibri" pitchFamily="34" charset="0"/>
        <a:ea typeface="+mn-ea"/>
        <a:cs typeface="+mn-cs"/>
      </a:defRPr>
    </a:lvl1pPr>
    <a:lvl2pPr marL="457200" algn="l" rtl="0" fontAlgn="base">
      <a:spcBef>
        <a:spcPct val="30000"/>
      </a:spcBef>
      <a:spcAft>
        <a:spcPct val="0"/>
      </a:spcAft>
      <a:defRPr sz="1200" kern="1200">
        <a:solidFill>
          <a:schemeClr val="tx1"/>
        </a:solidFill>
        <a:latin typeface="Calibri" pitchFamily="34" charset="0"/>
        <a:ea typeface="+mn-ea"/>
        <a:cs typeface="+mn-cs"/>
      </a:defRPr>
    </a:lvl2pPr>
    <a:lvl3pPr marL="914400" algn="l" rtl="0" fontAlgn="base">
      <a:spcBef>
        <a:spcPct val="30000"/>
      </a:spcBef>
      <a:spcAft>
        <a:spcPct val="0"/>
      </a:spcAft>
      <a:defRPr sz="1200" kern="1200">
        <a:solidFill>
          <a:schemeClr val="tx1"/>
        </a:solidFill>
        <a:latin typeface="Calibri" pitchFamily="34" charset="0"/>
        <a:ea typeface="+mn-ea"/>
        <a:cs typeface="+mn-cs"/>
      </a:defRPr>
    </a:lvl3pPr>
    <a:lvl4pPr marL="1371600" algn="l" rtl="0" fontAlgn="base">
      <a:spcBef>
        <a:spcPct val="30000"/>
      </a:spcBef>
      <a:spcAft>
        <a:spcPct val="0"/>
      </a:spcAft>
      <a:defRPr sz="1200" kern="1200">
        <a:solidFill>
          <a:schemeClr val="tx1"/>
        </a:solidFill>
        <a:latin typeface="Calibri" pitchFamily="34" charset="0"/>
        <a:ea typeface="+mn-ea"/>
        <a:cs typeface="+mn-cs"/>
      </a:defRPr>
    </a:lvl4pPr>
    <a:lvl5pPr marL="1828800" algn="l" rtl="0" fontAlgn="base">
      <a:spcBef>
        <a:spcPct val="30000"/>
      </a:spcBef>
      <a:spcAft>
        <a:spcPct val="0"/>
      </a:spcAft>
      <a:defRPr sz="1200" kern="1200">
        <a:solidFill>
          <a:schemeClr val="tx1"/>
        </a:solidFill>
        <a:latin typeface="Calibri"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2050"/>
          <p:cNvSpPr>
            <a:spLocks noGrp="1" noRot="1" noChangeAspect="1" noChangeArrowheads="1" noTextEdit="1"/>
          </p:cNvSpPr>
          <p:nvPr>
            <p:ph type="sldImg"/>
          </p:nvPr>
        </p:nvSpPr>
        <p:spPr>
          <a:ln/>
        </p:spPr>
      </p:sp>
      <p:sp>
        <p:nvSpPr>
          <p:cNvPr id="84995" name="Rectangle 2051"/>
          <p:cNvSpPr>
            <a:spLocks noGrp="1" noChangeArrowheads="1"/>
          </p:cNvSpPr>
          <p:nvPr>
            <p:ph type="body" idx="1"/>
          </p:nvPr>
        </p:nvSpPr>
        <p:spPr/>
        <p:txBody>
          <a:bodyPr/>
          <a:lstStyle/>
          <a:p>
            <a:endParaRPr lang="en-GB"/>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2"/>
          <p:cNvSpPr>
            <a:spLocks noGrp="1" noRot="1" noChangeAspect="1" noChangeArrowheads="1" noTextEdit="1"/>
          </p:cNvSpPr>
          <p:nvPr>
            <p:ph type="sldImg"/>
          </p:nvPr>
        </p:nvSpPr>
        <p:spPr>
          <a:ln/>
        </p:spPr>
      </p:sp>
      <p:sp>
        <p:nvSpPr>
          <p:cNvPr id="94211" name="Rectangle 3"/>
          <p:cNvSpPr>
            <a:spLocks noGrp="1" noChangeArrowheads="1"/>
          </p:cNvSpPr>
          <p:nvPr>
            <p:ph type="body" idx="1"/>
          </p:nvPr>
        </p:nvSpPr>
        <p:spPr/>
        <p:txBody>
          <a:bodyPr/>
          <a:lstStyle/>
          <a:p>
            <a:endParaRPr lang="en-GB"/>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2"/>
          <p:cNvSpPr>
            <a:spLocks noGrp="1" noRot="1" noChangeAspect="1" noChangeArrowheads="1" noTextEdit="1"/>
          </p:cNvSpPr>
          <p:nvPr>
            <p:ph type="sldImg"/>
          </p:nvPr>
        </p:nvSpPr>
        <p:spPr>
          <a:ln/>
        </p:spPr>
      </p:sp>
      <p:sp>
        <p:nvSpPr>
          <p:cNvPr id="95235" name="Rectangle 3"/>
          <p:cNvSpPr>
            <a:spLocks noGrp="1" noChangeArrowheads="1"/>
          </p:cNvSpPr>
          <p:nvPr>
            <p:ph type="body" idx="1"/>
          </p:nvPr>
        </p:nvSpPr>
        <p:spPr/>
        <p:txBody>
          <a:bodyPr/>
          <a:lstStyle/>
          <a:p>
            <a:endParaRPr lang="en-GB"/>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2"/>
          <p:cNvSpPr>
            <a:spLocks noGrp="1" noRot="1" noChangeAspect="1" noChangeArrowheads="1" noTextEdit="1"/>
          </p:cNvSpPr>
          <p:nvPr>
            <p:ph type="sldImg"/>
          </p:nvPr>
        </p:nvSpPr>
        <p:spPr>
          <a:ln/>
        </p:spPr>
      </p:sp>
      <p:sp>
        <p:nvSpPr>
          <p:cNvPr id="96259" name="Rectangle 3"/>
          <p:cNvSpPr>
            <a:spLocks noGrp="1" noChangeArrowheads="1"/>
          </p:cNvSpPr>
          <p:nvPr>
            <p:ph type="body" idx="1"/>
          </p:nvPr>
        </p:nvSpPr>
        <p:spPr/>
        <p:txBody>
          <a:bodyPr/>
          <a:lstStyle/>
          <a:p>
            <a:endParaRPr lang="en-GB"/>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1026"/>
          <p:cNvSpPr>
            <a:spLocks noGrp="1" noRot="1" noChangeAspect="1" noChangeArrowheads="1" noTextEdit="1"/>
          </p:cNvSpPr>
          <p:nvPr>
            <p:ph type="sldImg"/>
          </p:nvPr>
        </p:nvSpPr>
        <p:spPr>
          <a:ln/>
        </p:spPr>
      </p:sp>
      <p:sp>
        <p:nvSpPr>
          <p:cNvPr id="97283" name="Rectangle 1027"/>
          <p:cNvSpPr>
            <a:spLocks noGrp="1" noChangeArrowheads="1"/>
          </p:cNvSpPr>
          <p:nvPr>
            <p:ph type="body" idx="1"/>
          </p:nvPr>
        </p:nvSpPr>
        <p:spPr/>
        <p:txBody>
          <a:bodyPr/>
          <a:lstStyle/>
          <a:p>
            <a:endParaRPr lang="en-GB"/>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2"/>
          <p:cNvSpPr>
            <a:spLocks noGrp="1" noRot="1" noChangeAspect="1" noChangeArrowheads="1" noTextEdit="1"/>
          </p:cNvSpPr>
          <p:nvPr>
            <p:ph type="sldImg"/>
          </p:nvPr>
        </p:nvSpPr>
        <p:spPr>
          <a:ln/>
        </p:spPr>
      </p:sp>
      <p:sp>
        <p:nvSpPr>
          <p:cNvPr id="98307" name="Rectangle 3"/>
          <p:cNvSpPr>
            <a:spLocks noGrp="1" noChangeArrowheads="1"/>
          </p:cNvSpPr>
          <p:nvPr>
            <p:ph type="body" idx="1"/>
          </p:nvPr>
        </p:nvSpPr>
        <p:spPr/>
        <p:txBody>
          <a:bodyPr/>
          <a:lstStyle/>
          <a:p>
            <a:endParaRPr lang="en-GB"/>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2"/>
          <p:cNvSpPr>
            <a:spLocks noGrp="1" noRot="1" noChangeAspect="1" noChangeArrowheads="1" noTextEdit="1"/>
          </p:cNvSpPr>
          <p:nvPr>
            <p:ph type="sldImg"/>
          </p:nvPr>
        </p:nvSpPr>
        <p:spPr>
          <a:ln/>
        </p:spPr>
      </p:sp>
      <p:sp>
        <p:nvSpPr>
          <p:cNvPr id="99331" name="Rectangle 3"/>
          <p:cNvSpPr>
            <a:spLocks noGrp="1" noChangeArrowheads="1"/>
          </p:cNvSpPr>
          <p:nvPr>
            <p:ph type="body" idx="1"/>
          </p:nvPr>
        </p:nvSpPr>
        <p:spPr/>
        <p:txBody>
          <a:bodyPr/>
          <a:lstStyle/>
          <a:p>
            <a:endParaRPr lang="en-GB"/>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2"/>
          <p:cNvSpPr>
            <a:spLocks noGrp="1" noRot="1" noChangeAspect="1" noChangeArrowheads="1" noTextEdit="1"/>
          </p:cNvSpPr>
          <p:nvPr>
            <p:ph type="sldImg"/>
          </p:nvPr>
        </p:nvSpPr>
        <p:spPr>
          <a:ln/>
        </p:spPr>
      </p:sp>
      <p:sp>
        <p:nvSpPr>
          <p:cNvPr id="100355" name="Rectangle 3"/>
          <p:cNvSpPr>
            <a:spLocks noGrp="1" noChangeArrowheads="1"/>
          </p:cNvSpPr>
          <p:nvPr>
            <p:ph type="body" idx="1"/>
          </p:nvPr>
        </p:nvSpPr>
        <p:spPr/>
        <p:txBody>
          <a:bodyPr/>
          <a:lstStyle/>
          <a:p>
            <a:endParaRPr lang="en-GB"/>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2"/>
          <p:cNvSpPr>
            <a:spLocks noGrp="1" noRot="1" noChangeAspect="1" noChangeArrowheads="1" noTextEdit="1"/>
          </p:cNvSpPr>
          <p:nvPr>
            <p:ph type="sldImg"/>
          </p:nvPr>
        </p:nvSpPr>
        <p:spPr>
          <a:ln/>
        </p:spPr>
      </p:sp>
      <p:sp>
        <p:nvSpPr>
          <p:cNvPr id="101379" name="Rectangle 3"/>
          <p:cNvSpPr>
            <a:spLocks noGrp="1" noChangeArrowheads="1"/>
          </p:cNvSpPr>
          <p:nvPr>
            <p:ph type="body" idx="1"/>
          </p:nvPr>
        </p:nvSpPr>
        <p:spPr/>
        <p:txBody>
          <a:bodyPr/>
          <a:lstStyle/>
          <a:p>
            <a:endParaRPr lang="en-GB"/>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2"/>
          <p:cNvSpPr>
            <a:spLocks noGrp="1" noRot="1" noChangeAspect="1" noChangeArrowheads="1" noTextEdit="1"/>
          </p:cNvSpPr>
          <p:nvPr>
            <p:ph type="sldImg"/>
          </p:nvPr>
        </p:nvSpPr>
        <p:spPr>
          <a:ln/>
        </p:spPr>
      </p:sp>
      <p:sp>
        <p:nvSpPr>
          <p:cNvPr id="102403" name="Rectangle 3"/>
          <p:cNvSpPr>
            <a:spLocks noGrp="1" noChangeArrowheads="1"/>
          </p:cNvSpPr>
          <p:nvPr>
            <p:ph type="body" idx="1"/>
          </p:nvPr>
        </p:nvSpPr>
        <p:spPr/>
        <p:txBody>
          <a:bodyPr/>
          <a:lstStyle/>
          <a:p>
            <a:endParaRPr lang="en-GB"/>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2"/>
          <p:cNvSpPr>
            <a:spLocks noGrp="1" noRot="1" noChangeAspect="1" noChangeArrowheads="1" noTextEdit="1"/>
          </p:cNvSpPr>
          <p:nvPr>
            <p:ph type="sldImg"/>
          </p:nvPr>
        </p:nvSpPr>
        <p:spPr>
          <a:ln/>
        </p:spPr>
      </p:sp>
      <p:sp>
        <p:nvSpPr>
          <p:cNvPr id="103427" name="Rectangle 3"/>
          <p:cNvSpPr>
            <a:spLocks noGrp="1" noChangeArrowheads="1"/>
          </p:cNvSpPr>
          <p:nvPr>
            <p:ph type="body" idx="1"/>
          </p:nvPr>
        </p:nvSpPr>
        <p:spPr/>
        <p:txBody>
          <a:bodyPr/>
          <a:lstStyle/>
          <a:p>
            <a:endParaRPr lang="en-GB"/>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Grp="1" noRot="1" noChangeAspect="1" noChangeArrowheads="1" noTextEdit="1"/>
          </p:cNvSpPr>
          <p:nvPr>
            <p:ph type="sldImg"/>
          </p:nvPr>
        </p:nvSpPr>
        <p:spPr>
          <a:ln/>
        </p:spPr>
      </p:sp>
      <p:sp>
        <p:nvSpPr>
          <p:cNvPr id="86019" name="Rectangle 3"/>
          <p:cNvSpPr>
            <a:spLocks noGrp="1" noChangeArrowheads="1"/>
          </p:cNvSpPr>
          <p:nvPr>
            <p:ph type="body" idx="1"/>
          </p:nvPr>
        </p:nvSpPr>
        <p:spPr/>
        <p:txBody>
          <a:bodyPr/>
          <a:lstStyle/>
          <a:p>
            <a:endParaRPr lang="en-GB"/>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2"/>
          <p:cNvSpPr>
            <a:spLocks noGrp="1" noRot="1" noChangeAspect="1" noChangeArrowheads="1" noTextEdit="1"/>
          </p:cNvSpPr>
          <p:nvPr>
            <p:ph type="sldImg"/>
          </p:nvPr>
        </p:nvSpPr>
        <p:spPr>
          <a:ln/>
        </p:spPr>
      </p:sp>
      <p:sp>
        <p:nvSpPr>
          <p:cNvPr id="104451" name="Rectangle 3"/>
          <p:cNvSpPr>
            <a:spLocks noGrp="1" noChangeArrowheads="1"/>
          </p:cNvSpPr>
          <p:nvPr>
            <p:ph type="body" idx="1"/>
          </p:nvPr>
        </p:nvSpPr>
        <p:spPr/>
        <p:txBody>
          <a:bodyPr/>
          <a:lstStyle/>
          <a:p>
            <a:endParaRPr lang="en-GB"/>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2"/>
          <p:cNvSpPr>
            <a:spLocks noGrp="1" noRot="1" noChangeAspect="1" noChangeArrowheads="1" noTextEdit="1"/>
          </p:cNvSpPr>
          <p:nvPr>
            <p:ph type="sldImg"/>
          </p:nvPr>
        </p:nvSpPr>
        <p:spPr>
          <a:ln/>
        </p:spPr>
      </p:sp>
      <p:sp>
        <p:nvSpPr>
          <p:cNvPr id="105475" name="Rectangle 3"/>
          <p:cNvSpPr>
            <a:spLocks noGrp="1" noChangeArrowheads="1"/>
          </p:cNvSpPr>
          <p:nvPr>
            <p:ph type="body" idx="1"/>
          </p:nvPr>
        </p:nvSpPr>
        <p:spPr/>
        <p:txBody>
          <a:bodyPr/>
          <a:lstStyle/>
          <a:p>
            <a:endParaRPr lang="en-GB"/>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endParaRPr lang="en-GB"/>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2050"/>
          <p:cNvSpPr>
            <a:spLocks noGrp="1" noRot="1" noChangeAspect="1" noChangeArrowheads="1" noTextEdit="1"/>
          </p:cNvSpPr>
          <p:nvPr>
            <p:ph type="sldImg"/>
          </p:nvPr>
        </p:nvSpPr>
        <p:spPr>
          <a:ln/>
        </p:spPr>
      </p:sp>
      <p:sp>
        <p:nvSpPr>
          <p:cNvPr id="107523" name="Rectangle 2051"/>
          <p:cNvSpPr>
            <a:spLocks noGrp="1" noChangeArrowheads="1"/>
          </p:cNvSpPr>
          <p:nvPr>
            <p:ph type="body" idx="1"/>
          </p:nvPr>
        </p:nvSpPr>
        <p:spPr/>
        <p:txBody>
          <a:bodyPr/>
          <a:lstStyle/>
          <a:p>
            <a:endParaRPr lang="en-GB"/>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2"/>
          <p:cNvSpPr>
            <a:spLocks noGrp="1" noRot="1" noChangeAspect="1" noChangeArrowheads="1" noTextEdit="1"/>
          </p:cNvSpPr>
          <p:nvPr>
            <p:ph type="sldImg"/>
          </p:nvPr>
        </p:nvSpPr>
        <p:spPr>
          <a:ln/>
        </p:spPr>
      </p:sp>
      <p:sp>
        <p:nvSpPr>
          <p:cNvPr id="108547" name="Rectangle 3"/>
          <p:cNvSpPr>
            <a:spLocks noGrp="1" noChangeArrowheads="1"/>
          </p:cNvSpPr>
          <p:nvPr>
            <p:ph type="body" idx="1"/>
          </p:nvPr>
        </p:nvSpPr>
        <p:spPr/>
        <p:txBody>
          <a:bodyPr/>
          <a:lstStyle/>
          <a:p>
            <a:endParaRPr lang="en-GB"/>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2"/>
          <p:cNvSpPr>
            <a:spLocks noGrp="1" noRot="1" noChangeAspect="1" noChangeArrowheads="1" noTextEdit="1"/>
          </p:cNvSpPr>
          <p:nvPr>
            <p:ph type="sldImg"/>
          </p:nvPr>
        </p:nvSpPr>
        <p:spPr>
          <a:ln/>
        </p:spPr>
      </p:sp>
      <p:sp>
        <p:nvSpPr>
          <p:cNvPr id="109571" name="Rectangle 3"/>
          <p:cNvSpPr>
            <a:spLocks noGrp="1" noChangeArrowheads="1"/>
          </p:cNvSpPr>
          <p:nvPr>
            <p:ph type="body" idx="1"/>
          </p:nvPr>
        </p:nvSpPr>
        <p:spPr/>
        <p:txBody>
          <a:bodyPr/>
          <a:lstStyle/>
          <a:p>
            <a:endParaRPr lang="en-GB"/>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2"/>
          <p:cNvSpPr>
            <a:spLocks noGrp="1" noRot="1" noChangeAspect="1" noChangeArrowheads="1" noTextEdit="1"/>
          </p:cNvSpPr>
          <p:nvPr>
            <p:ph type="sldImg"/>
          </p:nvPr>
        </p:nvSpPr>
        <p:spPr>
          <a:ln/>
        </p:spPr>
      </p:sp>
      <p:sp>
        <p:nvSpPr>
          <p:cNvPr id="110595" name="Rectangle 3"/>
          <p:cNvSpPr>
            <a:spLocks noGrp="1" noChangeArrowheads="1"/>
          </p:cNvSpPr>
          <p:nvPr>
            <p:ph type="body" idx="1"/>
          </p:nvPr>
        </p:nvSpPr>
        <p:spPr/>
        <p:txBody>
          <a:bodyPr/>
          <a:lstStyle/>
          <a:p>
            <a:endParaRPr lang="en-GB"/>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2"/>
          <p:cNvSpPr>
            <a:spLocks noGrp="1" noRot="1" noChangeAspect="1" noChangeArrowheads="1" noTextEdit="1"/>
          </p:cNvSpPr>
          <p:nvPr>
            <p:ph type="sldImg"/>
          </p:nvPr>
        </p:nvSpPr>
        <p:spPr>
          <a:ln/>
        </p:spPr>
      </p:sp>
      <p:sp>
        <p:nvSpPr>
          <p:cNvPr id="111619" name="Rectangle 3"/>
          <p:cNvSpPr>
            <a:spLocks noGrp="1" noChangeArrowheads="1"/>
          </p:cNvSpPr>
          <p:nvPr>
            <p:ph type="body" idx="1"/>
          </p:nvPr>
        </p:nvSpPr>
        <p:spPr/>
        <p:txBody>
          <a:bodyPr/>
          <a:lstStyle/>
          <a:p>
            <a:endParaRPr lang="en-GB"/>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2"/>
          <p:cNvSpPr>
            <a:spLocks noGrp="1" noRot="1" noChangeAspect="1" noChangeArrowheads="1" noTextEdit="1"/>
          </p:cNvSpPr>
          <p:nvPr>
            <p:ph type="sldImg"/>
          </p:nvPr>
        </p:nvSpPr>
        <p:spPr>
          <a:ln/>
        </p:spPr>
      </p:sp>
      <p:sp>
        <p:nvSpPr>
          <p:cNvPr id="112643" name="Rectangle 3"/>
          <p:cNvSpPr>
            <a:spLocks noGrp="1" noChangeArrowheads="1"/>
          </p:cNvSpPr>
          <p:nvPr>
            <p:ph type="body" idx="1"/>
          </p:nvPr>
        </p:nvSpPr>
        <p:spPr/>
        <p:txBody>
          <a:bodyPr/>
          <a:lstStyle/>
          <a:p>
            <a:endParaRPr lang="en-GB"/>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2"/>
          <p:cNvSpPr>
            <a:spLocks noGrp="1" noRot="1" noChangeAspect="1" noChangeArrowheads="1" noTextEdit="1"/>
          </p:cNvSpPr>
          <p:nvPr>
            <p:ph type="sldImg"/>
          </p:nvPr>
        </p:nvSpPr>
        <p:spPr>
          <a:ln/>
        </p:spPr>
      </p:sp>
      <p:sp>
        <p:nvSpPr>
          <p:cNvPr id="113667" name="Rectangle 3"/>
          <p:cNvSpPr>
            <a:spLocks noGrp="1" noChangeArrowheads="1"/>
          </p:cNvSpPr>
          <p:nvPr>
            <p:ph type="body" idx="1"/>
          </p:nvPr>
        </p:nvSpPr>
        <p:spPr/>
        <p:txBody>
          <a:bodyPr/>
          <a:lstStyle/>
          <a:p>
            <a:endParaRPr lang="en-GB"/>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p:cNvSpPr>
            <a:spLocks noGrp="1" noRot="1" noChangeAspect="1" noChangeArrowheads="1" noTextEdit="1"/>
          </p:cNvSpPr>
          <p:nvPr>
            <p:ph type="sldImg"/>
          </p:nvPr>
        </p:nvSpPr>
        <p:spPr>
          <a:ln/>
        </p:spPr>
      </p:sp>
      <p:sp>
        <p:nvSpPr>
          <p:cNvPr id="87043" name="Rectangle 3"/>
          <p:cNvSpPr>
            <a:spLocks noGrp="1" noChangeArrowheads="1"/>
          </p:cNvSpPr>
          <p:nvPr>
            <p:ph type="body" idx="1"/>
          </p:nvPr>
        </p:nvSpPr>
        <p:spPr/>
        <p:txBody>
          <a:bodyPr/>
          <a:lstStyle/>
          <a:p>
            <a:endParaRPr lang="en-GB"/>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2"/>
          <p:cNvSpPr>
            <a:spLocks noGrp="1" noRot="1" noChangeAspect="1" noChangeArrowheads="1" noTextEdit="1"/>
          </p:cNvSpPr>
          <p:nvPr>
            <p:ph type="sldImg"/>
          </p:nvPr>
        </p:nvSpPr>
        <p:spPr>
          <a:ln/>
        </p:spPr>
      </p:sp>
      <p:sp>
        <p:nvSpPr>
          <p:cNvPr id="114691" name="Rectangle 3"/>
          <p:cNvSpPr>
            <a:spLocks noGrp="1" noChangeArrowheads="1"/>
          </p:cNvSpPr>
          <p:nvPr>
            <p:ph type="body" idx="1"/>
          </p:nvPr>
        </p:nvSpPr>
        <p:spPr/>
        <p:txBody>
          <a:bodyPr/>
          <a:lstStyle/>
          <a:p>
            <a:endParaRPr lang="en-GB"/>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Rectangle 2"/>
          <p:cNvSpPr>
            <a:spLocks noGrp="1" noRot="1" noChangeAspect="1" noChangeArrowheads="1" noTextEdit="1"/>
          </p:cNvSpPr>
          <p:nvPr>
            <p:ph type="sldImg"/>
          </p:nvPr>
        </p:nvSpPr>
        <p:spPr>
          <a:ln/>
        </p:spPr>
      </p:sp>
      <p:sp>
        <p:nvSpPr>
          <p:cNvPr id="115715" name="Rectangle 3"/>
          <p:cNvSpPr>
            <a:spLocks noGrp="1" noChangeArrowheads="1"/>
          </p:cNvSpPr>
          <p:nvPr>
            <p:ph type="body" idx="1"/>
          </p:nvPr>
        </p:nvSpPr>
        <p:spPr/>
        <p:txBody>
          <a:bodyPr/>
          <a:lstStyle/>
          <a:p>
            <a:endParaRPr lang="en-GB"/>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Rectangle 2"/>
          <p:cNvSpPr>
            <a:spLocks noGrp="1" noRot="1" noChangeAspect="1" noChangeArrowheads="1" noTextEdit="1"/>
          </p:cNvSpPr>
          <p:nvPr>
            <p:ph type="sldImg"/>
          </p:nvPr>
        </p:nvSpPr>
        <p:spPr>
          <a:ln/>
        </p:spPr>
      </p:sp>
      <p:sp>
        <p:nvSpPr>
          <p:cNvPr id="116739" name="Rectangle 3"/>
          <p:cNvSpPr>
            <a:spLocks noGrp="1" noChangeArrowheads="1"/>
          </p:cNvSpPr>
          <p:nvPr>
            <p:ph type="body" idx="1"/>
          </p:nvPr>
        </p:nvSpPr>
        <p:spPr/>
        <p:txBody>
          <a:bodyPr/>
          <a:lstStyle/>
          <a:p>
            <a:endParaRPr lang="en-GB"/>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Rectangle 2"/>
          <p:cNvSpPr>
            <a:spLocks noGrp="1" noRot="1" noChangeAspect="1" noChangeArrowheads="1" noTextEdit="1"/>
          </p:cNvSpPr>
          <p:nvPr>
            <p:ph type="sldImg"/>
          </p:nvPr>
        </p:nvSpPr>
        <p:spPr>
          <a:ln/>
        </p:spPr>
      </p:sp>
      <p:sp>
        <p:nvSpPr>
          <p:cNvPr id="117763" name="Rectangle 3"/>
          <p:cNvSpPr>
            <a:spLocks noGrp="1" noChangeArrowheads="1"/>
          </p:cNvSpPr>
          <p:nvPr>
            <p:ph type="body" idx="1"/>
          </p:nvPr>
        </p:nvSpPr>
        <p:spPr/>
        <p:txBody>
          <a:bodyPr/>
          <a:lstStyle/>
          <a:p>
            <a:endParaRPr lang="en-GB"/>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2"/>
          <p:cNvSpPr>
            <a:spLocks noGrp="1" noRot="1" noChangeAspect="1" noChangeArrowheads="1" noTextEdit="1"/>
          </p:cNvSpPr>
          <p:nvPr>
            <p:ph type="sldImg"/>
          </p:nvPr>
        </p:nvSpPr>
        <p:spPr>
          <a:ln/>
        </p:spPr>
      </p:sp>
      <p:sp>
        <p:nvSpPr>
          <p:cNvPr id="118787" name="Rectangle 3"/>
          <p:cNvSpPr>
            <a:spLocks noGrp="1" noChangeArrowheads="1"/>
          </p:cNvSpPr>
          <p:nvPr>
            <p:ph type="body" idx="1"/>
          </p:nvPr>
        </p:nvSpPr>
        <p:spPr/>
        <p:txBody>
          <a:bodyPr/>
          <a:lstStyle/>
          <a:p>
            <a:endParaRPr lang="en-GB"/>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Rectangle 2"/>
          <p:cNvSpPr>
            <a:spLocks noGrp="1" noRot="1" noChangeAspect="1" noChangeArrowheads="1" noTextEdit="1"/>
          </p:cNvSpPr>
          <p:nvPr>
            <p:ph type="sldImg"/>
          </p:nvPr>
        </p:nvSpPr>
        <p:spPr>
          <a:ln/>
        </p:spPr>
      </p:sp>
      <p:sp>
        <p:nvSpPr>
          <p:cNvPr id="119811" name="Rectangle 3"/>
          <p:cNvSpPr>
            <a:spLocks noGrp="1" noChangeArrowheads="1"/>
          </p:cNvSpPr>
          <p:nvPr>
            <p:ph type="body" idx="1"/>
          </p:nvPr>
        </p:nvSpPr>
        <p:spPr/>
        <p:txBody>
          <a:bodyPr/>
          <a:lstStyle/>
          <a:p>
            <a:endParaRPr lang="en-GB"/>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2"/>
          <p:cNvSpPr>
            <a:spLocks noGrp="1" noRot="1" noChangeAspect="1" noChangeArrowheads="1" noTextEdit="1"/>
          </p:cNvSpPr>
          <p:nvPr>
            <p:ph type="sldImg"/>
          </p:nvPr>
        </p:nvSpPr>
        <p:spPr>
          <a:ln/>
        </p:spPr>
      </p:sp>
      <p:sp>
        <p:nvSpPr>
          <p:cNvPr id="88067" name="Rectangle 3"/>
          <p:cNvSpPr>
            <a:spLocks noGrp="1" noChangeArrowheads="1"/>
          </p:cNvSpPr>
          <p:nvPr>
            <p:ph type="body" idx="1"/>
          </p:nvPr>
        </p:nvSpPr>
        <p:spPr/>
        <p:txBody>
          <a:bodyPr/>
          <a:lstStyle/>
          <a:p>
            <a:endParaRPr lang="en-GB"/>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2"/>
          <p:cNvSpPr>
            <a:spLocks noGrp="1" noRot="1" noChangeAspect="1" noChangeArrowheads="1" noTextEdit="1"/>
          </p:cNvSpPr>
          <p:nvPr>
            <p:ph type="sldImg"/>
          </p:nvPr>
        </p:nvSpPr>
        <p:spPr>
          <a:ln/>
        </p:spPr>
      </p:sp>
      <p:sp>
        <p:nvSpPr>
          <p:cNvPr id="89091" name="Rectangle 3"/>
          <p:cNvSpPr>
            <a:spLocks noGrp="1" noChangeArrowheads="1"/>
          </p:cNvSpPr>
          <p:nvPr>
            <p:ph type="body" idx="1"/>
          </p:nvPr>
        </p:nvSpPr>
        <p:spPr/>
        <p:txBody>
          <a:bodyPr/>
          <a:lstStyle/>
          <a:p>
            <a:endParaRPr lang="en-GB"/>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2"/>
          <p:cNvSpPr>
            <a:spLocks noGrp="1" noRot="1" noChangeAspect="1" noChangeArrowheads="1" noTextEdit="1"/>
          </p:cNvSpPr>
          <p:nvPr>
            <p:ph type="sldImg"/>
          </p:nvPr>
        </p:nvSpPr>
        <p:spPr>
          <a:ln/>
        </p:spPr>
      </p:sp>
      <p:sp>
        <p:nvSpPr>
          <p:cNvPr id="90115" name="Rectangle 3"/>
          <p:cNvSpPr>
            <a:spLocks noGrp="1" noChangeArrowheads="1"/>
          </p:cNvSpPr>
          <p:nvPr>
            <p:ph type="body" idx="1"/>
          </p:nvPr>
        </p:nvSpPr>
        <p:spPr/>
        <p:txBody>
          <a:bodyPr/>
          <a:lstStyle/>
          <a:p>
            <a:endParaRPr lang="en-GB"/>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2"/>
          <p:cNvSpPr>
            <a:spLocks noGrp="1" noRot="1" noChangeAspect="1" noChangeArrowheads="1" noTextEdit="1"/>
          </p:cNvSpPr>
          <p:nvPr>
            <p:ph type="sldImg"/>
          </p:nvPr>
        </p:nvSpPr>
        <p:spPr>
          <a:ln/>
        </p:spPr>
      </p:sp>
      <p:sp>
        <p:nvSpPr>
          <p:cNvPr id="91139" name="Rectangle 3"/>
          <p:cNvSpPr>
            <a:spLocks noGrp="1" noChangeArrowheads="1"/>
          </p:cNvSpPr>
          <p:nvPr>
            <p:ph type="body" idx="1"/>
          </p:nvPr>
        </p:nvSpPr>
        <p:spPr/>
        <p:txBody>
          <a:bodyPr/>
          <a:lstStyle/>
          <a:p>
            <a:endParaRPr lang="en-GB"/>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2"/>
          <p:cNvSpPr>
            <a:spLocks noGrp="1" noRot="1" noChangeAspect="1" noChangeArrowheads="1" noTextEdit="1"/>
          </p:cNvSpPr>
          <p:nvPr>
            <p:ph type="sldImg"/>
          </p:nvPr>
        </p:nvSpPr>
        <p:spPr>
          <a:ln/>
        </p:spPr>
      </p:sp>
      <p:sp>
        <p:nvSpPr>
          <p:cNvPr id="92163" name="Rectangle 3"/>
          <p:cNvSpPr>
            <a:spLocks noGrp="1" noChangeArrowheads="1"/>
          </p:cNvSpPr>
          <p:nvPr>
            <p:ph type="body" idx="1"/>
          </p:nvPr>
        </p:nvSpPr>
        <p:spPr/>
        <p:txBody>
          <a:bodyPr/>
          <a:lstStyle/>
          <a:p>
            <a:endParaRPr lang="en-GB"/>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Rot="1" noChangeAspect="1" noChangeArrowheads="1" noTextEdit="1"/>
          </p:cNvSpPr>
          <p:nvPr>
            <p:ph type="sldImg"/>
          </p:nvPr>
        </p:nvSpPr>
        <p:spPr>
          <a:ln/>
        </p:spPr>
      </p:sp>
      <p:sp>
        <p:nvSpPr>
          <p:cNvPr id="93187" name="Rectangle 3"/>
          <p:cNvSpPr>
            <a:spLocks noGrp="1" noChangeArrowheads="1"/>
          </p:cNvSpPr>
          <p:nvPr>
            <p:ph type="body" idx="1"/>
          </p:nvPr>
        </p:nvSpPr>
        <p:spPr/>
        <p:txBody>
          <a:bodyPr/>
          <a:lstStyle/>
          <a:p>
            <a:endParaRPr lang="en-GB"/>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Slajd tytułowy">
    <p:spTree>
      <p:nvGrpSpPr>
        <p:cNvPr id="1" name=""/>
        <p:cNvGrpSpPr/>
        <p:nvPr/>
      </p:nvGrpSpPr>
      <p:grpSpPr>
        <a:xfrm>
          <a:off x="0" y="0"/>
          <a:ext cx="0" cy="0"/>
          <a:chOff x="0" y="0"/>
          <a:chExt cx="0" cy="0"/>
        </a:xfrm>
      </p:grpSpPr>
      <p:sp>
        <p:nvSpPr>
          <p:cNvPr id="2" name="Tytuł 1"/>
          <p:cNvSpPr>
            <a:spLocks noGrp="1"/>
          </p:cNvSpPr>
          <p:nvPr>
            <p:ph type="ctrTitle"/>
          </p:nvPr>
        </p:nvSpPr>
        <p:spPr>
          <a:xfrm>
            <a:off x="685800" y="2130425"/>
            <a:ext cx="7772400" cy="1470025"/>
          </a:xfrm>
        </p:spPr>
        <p:txBody>
          <a:bodyPr/>
          <a:lstStyle/>
          <a:p>
            <a:r>
              <a:rPr lang="pl-PL" smtClean="0"/>
              <a:t>Kliknij, aby edytować styl</a:t>
            </a:r>
            <a:endParaRPr lang="pl-PL"/>
          </a:p>
        </p:txBody>
      </p:sp>
      <p:sp>
        <p:nvSpPr>
          <p:cNvPr id="3" name="Podtytuł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pl-PL" smtClean="0"/>
              <a:t>Kliknij, aby edytować styl wzorca podtytułu</a:t>
            </a:r>
            <a:endParaRPr lang="pl-PL"/>
          </a:p>
        </p:txBody>
      </p:sp>
      <p:sp>
        <p:nvSpPr>
          <p:cNvPr id="4" name="Symbol zastępczy daty 3"/>
          <p:cNvSpPr>
            <a:spLocks noGrp="1"/>
          </p:cNvSpPr>
          <p:nvPr>
            <p:ph type="dt" sz="half" idx="10"/>
          </p:nvPr>
        </p:nvSpPr>
        <p:spPr/>
        <p:txBody>
          <a:bodyPr/>
          <a:lstStyle>
            <a:lvl1pPr>
              <a:defRPr/>
            </a:lvl1pPr>
          </a:lstStyle>
          <a:p>
            <a:pPr>
              <a:defRPr/>
            </a:pPr>
            <a:fld id="{AA3BB91A-81E8-4B57-B9EB-AAD43E597067}" type="datetimeFigureOut">
              <a:rPr lang="pl-PL"/>
              <a:pPr>
                <a:defRPr/>
              </a:pPr>
              <a:t>2011-03-31</a:t>
            </a:fld>
            <a:endParaRPr lang="pl-PL"/>
          </a:p>
        </p:txBody>
      </p:sp>
      <p:sp>
        <p:nvSpPr>
          <p:cNvPr id="5" name="Symbol zastępczy stopki 4"/>
          <p:cNvSpPr>
            <a:spLocks noGrp="1"/>
          </p:cNvSpPr>
          <p:nvPr>
            <p:ph type="ftr" sz="quarter" idx="11"/>
          </p:nvPr>
        </p:nvSpPr>
        <p:spPr/>
        <p:txBody>
          <a:bodyPr/>
          <a:lstStyle>
            <a:lvl1pPr>
              <a:defRPr/>
            </a:lvl1pPr>
          </a:lstStyle>
          <a:p>
            <a:pPr>
              <a:defRPr/>
            </a:pPr>
            <a:endParaRPr lang="pl-PL"/>
          </a:p>
        </p:txBody>
      </p:sp>
      <p:sp>
        <p:nvSpPr>
          <p:cNvPr id="6" name="Symbol zastępczy numeru slajdu 5"/>
          <p:cNvSpPr>
            <a:spLocks noGrp="1"/>
          </p:cNvSpPr>
          <p:nvPr>
            <p:ph type="sldNum" sz="quarter" idx="12"/>
          </p:nvPr>
        </p:nvSpPr>
        <p:spPr/>
        <p:txBody>
          <a:bodyPr/>
          <a:lstStyle>
            <a:lvl1pPr>
              <a:defRPr/>
            </a:lvl1pPr>
          </a:lstStyle>
          <a:p>
            <a:pPr>
              <a:defRPr/>
            </a:pPr>
            <a:fld id="{B94D1099-BC4A-4AD5-B1B2-BD761C9D5A82}" type="slidenum">
              <a:rPr lang="pl-PL"/>
              <a:pPr>
                <a:defRPr/>
              </a:pPr>
              <a:t>‹#›</a:t>
            </a:fld>
            <a:endParaRPr lang="pl-PL"/>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ytuł i tekst pionowy">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smtClean="0"/>
              <a:t>Kliknij, aby edytować styl</a:t>
            </a:r>
            <a:endParaRPr lang="pl-PL"/>
          </a:p>
        </p:txBody>
      </p:sp>
      <p:sp>
        <p:nvSpPr>
          <p:cNvPr id="3" name="Symbol zastępczy tytułu pionowego 2"/>
          <p:cNvSpPr>
            <a:spLocks noGrp="1"/>
          </p:cNvSpPr>
          <p:nvPr>
            <p:ph type="body" orient="vert" idx="1"/>
          </p:nvPr>
        </p:nvSpPr>
        <p:spPr/>
        <p:txBody>
          <a:bodyPr vert="eaVert"/>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4" name="Symbol zastępczy daty 3"/>
          <p:cNvSpPr>
            <a:spLocks noGrp="1"/>
          </p:cNvSpPr>
          <p:nvPr>
            <p:ph type="dt" sz="half" idx="10"/>
          </p:nvPr>
        </p:nvSpPr>
        <p:spPr/>
        <p:txBody>
          <a:bodyPr/>
          <a:lstStyle>
            <a:lvl1pPr>
              <a:defRPr/>
            </a:lvl1pPr>
          </a:lstStyle>
          <a:p>
            <a:pPr>
              <a:defRPr/>
            </a:pPr>
            <a:fld id="{9A807C6A-A691-4578-9F35-B867165AAB40}" type="datetimeFigureOut">
              <a:rPr lang="pl-PL"/>
              <a:pPr>
                <a:defRPr/>
              </a:pPr>
              <a:t>2011-03-31</a:t>
            </a:fld>
            <a:endParaRPr lang="pl-PL"/>
          </a:p>
        </p:txBody>
      </p:sp>
      <p:sp>
        <p:nvSpPr>
          <p:cNvPr id="5" name="Symbol zastępczy stopki 4"/>
          <p:cNvSpPr>
            <a:spLocks noGrp="1"/>
          </p:cNvSpPr>
          <p:nvPr>
            <p:ph type="ftr" sz="quarter" idx="11"/>
          </p:nvPr>
        </p:nvSpPr>
        <p:spPr/>
        <p:txBody>
          <a:bodyPr/>
          <a:lstStyle>
            <a:lvl1pPr>
              <a:defRPr/>
            </a:lvl1pPr>
          </a:lstStyle>
          <a:p>
            <a:pPr>
              <a:defRPr/>
            </a:pPr>
            <a:endParaRPr lang="pl-PL"/>
          </a:p>
        </p:txBody>
      </p:sp>
      <p:sp>
        <p:nvSpPr>
          <p:cNvPr id="6" name="Symbol zastępczy numeru slajdu 5"/>
          <p:cNvSpPr>
            <a:spLocks noGrp="1"/>
          </p:cNvSpPr>
          <p:nvPr>
            <p:ph type="sldNum" sz="quarter" idx="12"/>
          </p:nvPr>
        </p:nvSpPr>
        <p:spPr/>
        <p:txBody>
          <a:bodyPr/>
          <a:lstStyle>
            <a:lvl1pPr>
              <a:defRPr/>
            </a:lvl1pPr>
          </a:lstStyle>
          <a:p>
            <a:pPr>
              <a:defRPr/>
            </a:pPr>
            <a:fld id="{E35EEB66-F9C5-43AF-8E5C-152DA4D859B4}" type="slidenum">
              <a:rPr lang="pl-PL"/>
              <a:pPr>
                <a:defRPr/>
              </a:pPr>
              <a:t>‹#›</a:t>
            </a:fld>
            <a:endParaRPr lang="pl-PL"/>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ytuł pionowy i tekst">
    <p:spTree>
      <p:nvGrpSpPr>
        <p:cNvPr id="1" name=""/>
        <p:cNvGrpSpPr/>
        <p:nvPr/>
      </p:nvGrpSpPr>
      <p:grpSpPr>
        <a:xfrm>
          <a:off x="0" y="0"/>
          <a:ext cx="0" cy="0"/>
          <a:chOff x="0" y="0"/>
          <a:chExt cx="0" cy="0"/>
        </a:xfrm>
      </p:grpSpPr>
      <p:sp>
        <p:nvSpPr>
          <p:cNvPr id="2" name="Tytuł pionowy 1"/>
          <p:cNvSpPr>
            <a:spLocks noGrp="1"/>
          </p:cNvSpPr>
          <p:nvPr>
            <p:ph type="title" orient="vert"/>
          </p:nvPr>
        </p:nvSpPr>
        <p:spPr>
          <a:xfrm>
            <a:off x="6629400" y="274638"/>
            <a:ext cx="2057400" cy="5851525"/>
          </a:xfrm>
        </p:spPr>
        <p:txBody>
          <a:bodyPr vert="eaVert"/>
          <a:lstStyle/>
          <a:p>
            <a:r>
              <a:rPr lang="pl-PL" smtClean="0"/>
              <a:t>Kliknij, aby edytować styl</a:t>
            </a:r>
            <a:endParaRPr lang="pl-PL"/>
          </a:p>
        </p:txBody>
      </p:sp>
      <p:sp>
        <p:nvSpPr>
          <p:cNvPr id="3" name="Symbol zastępczy tytułu pionowego 2"/>
          <p:cNvSpPr>
            <a:spLocks noGrp="1"/>
          </p:cNvSpPr>
          <p:nvPr>
            <p:ph type="body" orient="vert" idx="1"/>
          </p:nvPr>
        </p:nvSpPr>
        <p:spPr>
          <a:xfrm>
            <a:off x="457200" y="274638"/>
            <a:ext cx="6019800" cy="5851525"/>
          </a:xfrm>
        </p:spPr>
        <p:txBody>
          <a:bodyPr vert="eaVert"/>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4" name="Symbol zastępczy daty 3"/>
          <p:cNvSpPr>
            <a:spLocks noGrp="1"/>
          </p:cNvSpPr>
          <p:nvPr>
            <p:ph type="dt" sz="half" idx="10"/>
          </p:nvPr>
        </p:nvSpPr>
        <p:spPr/>
        <p:txBody>
          <a:bodyPr/>
          <a:lstStyle>
            <a:lvl1pPr>
              <a:defRPr/>
            </a:lvl1pPr>
          </a:lstStyle>
          <a:p>
            <a:pPr>
              <a:defRPr/>
            </a:pPr>
            <a:fld id="{A4C95C29-5B7B-480A-AFDE-D3ABAE68E60B}" type="datetimeFigureOut">
              <a:rPr lang="pl-PL"/>
              <a:pPr>
                <a:defRPr/>
              </a:pPr>
              <a:t>2011-03-31</a:t>
            </a:fld>
            <a:endParaRPr lang="pl-PL"/>
          </a:p>
        </p:txBody>
      </p:sp>
      <p:sp>
        <p:nvSpPr>
          <p:cNvPr id="5" name="Symbol zastępczy stopki 4"/>
          <p:cNvSpPr>
            <a:spLocks noGrp="1"/>
          </p:cNvSpPr>
          <p:nvPr>
            <p:ph type="ftr" sz="quarter" idx="11"/>
          </p:nvPr>
        </p:nvSpPr>
        <p:spPr/>
        <p:txBody>
          <a:bodyPr/>
          <a:lstStyle>
            <a:lvl1pPr>
              <a:defRPr/>
            </a:lvl1pPr>
          </a:lstStyle>
          <a:p>
            <a:pPr>
              <a:defRPr/>
            </a:pPr>
            <a:endParaRPr lang="pl-PL"/>
          </a:p>
        </p:txBody>
      </p:sp>
      <p:sp>
        <p:nvSpPr>
          <p:cNvPr id="6" name="Symbol zastępczy numeru slajdu 5"/>
          <p:cNvSpPr>
            <a:spLocks noGrp="1"/>
          </p:cNvSpPr>
          <p:nvPr>
            <p:ph type="sldNum" sz="quarter" idx="12"/>
          </p:nvPr>
        </p:nvSpPr>
        <p:spPr/>
        <p:txBody>
          <a:bodyPr/>
          <a:lstStyle>
            <a:lvl1pPr>
              <a:defRPr/>
            </a:lvl1pPr>
          </a:lstStyle>
          <a:p>
            <a:pPr>
              <a:defRPr/>
            </a:pPr>
            <a:fld id="{0F88A677-1D5C-4976-A4B8-9AF7DA07765C}" type="slidenum">
              <a:rPr lang="pl-PL"/>
              <a:pPr>
                <a:defRPr/>
              </a:pPr>
              <a:t>‹#›</a:t>
            </a:fld>
            <a:endParaRPr lang="pl-PL"/>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ytuł i zawartość">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smtClean="0"/>
              <a:t>Kliknij, aby edytować styl</a:t>
            </a:r>
            <a:endParaRPr lang="pl-PL"/>
          </a:p>
        </p:txBody>
      </p:sp>
      <p:sp>
        <p:nvSpPr>
          <p:cNvPr id="3" name="Symbol zastępczy zawartości 2"/>
          <p:cNvSpPr>
            <a:spLocks noGrp="1"/>
          </p:cNvSpPr>
          <p:nvPr>
            <p:ph idx="1"/>
          </p:nvPr>
        </p:nvSpPr>
        <p:spPr/>
        <p:txBody>
          <a:body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4" name="Symbol zastępczy daty 3"/>
          <p:cNvSpPr>
            <a:spLocks noGrp="1"/>
          </p:cNvSpPr>
          <p:nvPr>
            <p:ph type="dt" sz="half" idx="10"/>
          </p:nvPr>
        </p:nvSpPr>
        <p:spPr/>
        <p:txBody>
          <a:bodyPr/>
          <a:lstStyle>
            <a:lvl1pPr>
              <a:defRPr/>
            </a:lvl1pPr>
          </a:lstStyle>
          <a:p>
            <a:pPr>
              <a:defRPr/>
            </a:pPr>
            <a:fld id="{4F670BF6-B573-4DC4-A2FE-3756BBB873D5}" type="datetimeFigureOut">
              <a:rPr lang="pl-PL"/>
              <a:pPr>
                <a:defRPr/>
              </a:pPr>
              <a:t>2011-03-31</a:t>
            </a:fld>
            <a:endParaRPr lang="pl-PL"/>
          </a:p>
        </p:txBody>
      </p:sp>
      <p:sp>
        <p:nvSpPr>
          <p:cNvPr id="5" name="Symbol zastępczy stopki 4"/>
          <p:cNvSpPr>
            <a:spLocks noGrp="1"/>
          </p:cNvSpPr>
          <p:nvPr>
            <p:ph type="ftr" sz="quarter" idx="11"/>
          </p:nvPr>
        </p:nvSpPr>
        <p:spPr/>
        <p:txBody>
          <a:bodyPr/>
          <a:lstStyle>
            <a:lvl1pPr>
              <a:defRPr/>
            </a:lvl1pPr>
          </a:lstStyle>
          <a:p>
            <a:pPr>
              <a:defRPr/>
            </a:pPr>
            <a:endParaRPr lang="pl-PL"/>
          </a:p>
        </p:txBody>
      </p:sp>
      <p:sp>
        <p:nvSpPr>
          <p:cNvPr id="6" name="Symbol zastępczy numeru slajdu 5"/>
          <p:cNvSpPr>
            <a:spLocks noGrp="1"/>
          </p:cNvSpPr>
          <p:nvPr>
            <p:ph type="sldNum" sz="quarter" idx="12"/>
          </p:nvPr>
        </p:nvSpPr>
        <p:spPr/>
        <p:txBody>
          <a:bodyPr/>
          <a:lstStyle>
            <a:lvl1pPr>
              <a:defRPr/>
            </a:lvl1pPr>
          </a:lstStyle>
          <a:p>
            <a:pPr>
              <a:defRPr/>
            </a:pPr>
            <a:fld id="{A0C43527-0168-4B41-AEE0-AC18E8731A4D}" type="slidenum">
              <a:rPr lang="pl-PL"/>
              <a:pPr>
                <a:defRPr/>
              </a:pPr>
              <a:t>‹#›</a:t>
            </a:fld>
            <a:endParaRPr lang="pl-PL"/>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Nagłówek sekcji">
    <p:spTree>
      <p:nvGrpSpPr>
        <p:cNvPr id="1" name=""/>
        <p:cNvGrpSpPr/>
        <p:nvPr/>
      </p:nvGrpSpPr>
      <p:grpSpPr>
        <a:xfrm>
          <a:off x="0" y="0"/>
          <a:ext cx="0" cy="0"/>
          <a:chOff x="0" y="0"/>
          <a:chExt cx="0" cy="0"/>
        </a:xfrm>
      </p:grpSpPr>
      <p:sp>
        <p:nvSpPr>
          <p:cNvPr id="2" name="Tytuł 1"/>
          <p:cNvSpPr>
            <a:spLocks noGrp="1"/>
          </p:cNvSpPr>
          <p:nvPr>
            <p:ph type="title"/>
          </p:nvPr>
        </p:nvSpPr>
        <p:spPr>
          <a:xfrm>
            <a:off x="722313" y="4406900"/>
            <a:ext cx="7772400" cy="1362075"/>
          </a:xfrm>
        </p:spPr>
        <p:txBody>
          <a:bodyPr anchor="t"/>
          <a:lstStyle>
            <a:lvl1pPr algn="l">
              <a:defRPr sz="4000" b="1" cap="all"/>
            </a:lvl1pPr>
          </a:lstStyle>
          <a:p>
            <a:r>
              <a:rPr lang="pl-PL" smtClean="0"/>
              <a:t>Kliknij, aby edytować styl</a:t>
            </a:r>
            <a:endParaRPr lang="pl-PL"/>
          </a:p>
        </p:txBody>
      </p:sp>
      <p:sp>
        <p:nvSpPr>
          <p:cNvPr id="3" name="Symbol zastępczy tekstu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pl-PL" smtClean="0"/>
              <a:t>Kliknij, aby edytować style wzorca tekstu</a:t>
            </a:r>
          </a:p>
        </p:txBody>
      </p:sp>
      <p:sp>
        <p:nvSpPr>
          <p:cNvPr id="4" name="Symbol zastępczy daty 3"/>
          <p:cNvSpPr>
            <a:spLocks noGrp="1"/>
          </p:cNvSpPr>
          <p:nvPr>
            <p:ph type="dt" sz="half" idx="10"/>
          </p:nvPr>
        </p:nvSpPr>
        <p:spPr/>
        <p:txBody>
          <a:bodyPr/>
          <a:lstStyle>
            <a:lvl1pPr>
              <a:defRPr/>
            </a:lvl1pPr>
          </a:lstStyle>
          <a:p>
            <a:pPr>
              <a:defRPr/>
            </a:pPr>
            <a:fld id="{1E13A539-38B4-4389-BCFA-7F6F4712D570}" type="datetimeFigureOut">
              <a:rPr lang="pl-PL"/>
              <a:pPr>
                <a:defRPr/>
              </a:pPr>
              <a:t>2011-03-31</a:t>
            </a:fld>
            <a:endParaRPr lang="pl-PL"/>
          </a:p>
        </p:txBody>
      </p:sp>
      <p:sp>
        <p:nvSpPr>
          <p:cNvPr id="5" name="Symbol zastępczy stopki 4"/>
          <p:cNvSpPr>
            <a:spLocks noGrp="1"/>
          </p:cNvSpPr>
          <p:nvPr>
            <p:ph type="ftr" sz="quarter" idx="11"/>
          </p:nvPr>
        </p:nvSpPr>
        <p:spPr/>
        <p:txBody>
          <a:bodyPr/>
          <a:lstStyle>
            <a:lvl1pPr>
              <a:defRPr/>
            </a:lvl1pPr>
          </a:lstStyle>
          <a:p>
            <a:pPr>
              <a:defRPr/>
            </a:pPr>
            <a:endParaRPr lang="pl-PL"/>
          </a:p>
        </p:txBody>
      </p:sp>
      <p:sp>
        <p:nvSpPr>
          <p:cNvPr id="6" name="Symbol zastępczy numeru slajdu 5"/>
          <p:cNvSpPr>
            <a:spLocks noGrp="1"/>
          </p:cNvSpPr>
          <p:nvPr>
            <p:ph type="sldNum" sz="quarter" idx="12"/>
          </p:nvPr>
        </p:nvSpPr>
        <p:spPr/>
        <p:txBody>
          <a:bodyPr/>
          <a:lstStyle>
            <a:lvl1pPr>
              <a:defRPr/>
            </a:lvl1pPr>
          </a:lstStyle>
          <a:p>
            <a:pPr>
              <a:defRPr/>
            </a:pPr>
            <a:fld id="{77DB82C1-522A-4359-A737-0863A3A86B57}" type="slidenum">
              <a:rPr lang="pl-PL"/>
              <a:pPr>
                <a:defRPr/>
              </a:pPr>
              <a:t>‹#›</a:t>
            </a:fld>
            <a:endParaRPr lang="pl-PL"/>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wa elementy zawartości">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smtClean="0"/>
              <a:t>Kliknij, aby edytować styl</a:t>
            </a:r>
            <a:endParaRPr lang="pl-PL"/>
          </a:p>
        </p:txBody>
      </p:sp>
      <p:sp>
        <p:nvSpPr>
          <p:cNvPr id="3" name="Symbol zastępczy zawartości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4" name="Symbol zastępczy zawartości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5" name="Symbol zastępczy daty 3"/>
          <p:cNvSpPr>
            <a:spLocks noGrp="1"/>
          </p:cNvSpPr>
          <p:nvPr>
            <p:ph type="dt" sz="half" idx="10"/>
          </p:nvPr>
        </p:nvSpPr>
        <p:spPr/>
        <p:txBody>
          <a:bodyPr/>
          <a:lstStyle>
            <a:lvl1pPr>
              <a:defRPr/>
            </a:lvl1pPr>
          </a:lstStyle>
          <a:p>
            <a:pPr>
              <a:defRPr/>
            </a:pPr>
            <a:fld id="{AD5AB3C1-5A36-451A-85E0-72144414C068}" type="datetimeFigureOut">
              <a:rPr lang="pl-PL"/>
              <a:pPr>
                <a:defRPr/>
              </a:pPr>
              <a:t>2011-03-31</a:t>
            </a:fld>
            <a:endParaRPr lang="pl-PL"/>
          </a:p>
        </p:txBody>
      </p:sp>
      <p:sp>
        <p:nvSpPr>
          <p:cNvPr id="6" name="Symbol zastępczy stopki 4"/>
          <p:cNvSpPr>
            <a:spLocks noGrp="1"/>
          </p:cNvSpPr>
          <p:nvPr>
            <p:ph type="ftr" sz="quarter" idx="11"/>
          </p:nvPr>
        </p:nvSpPr>
        <p:spPr/>
        <p:txBody>
          <a:bodyPr/>
          <a:lstStyle>
            <a:lvl1pPr>
              <a:defRPr/>
            </a:lvl1pPr>
          </a:lstStyle>
          <a:p>
            <a:pPr>
              <a:defRPr/>
            </a:pPr>
            <a:endParaRPr lang="pl-PL"/>
          </a:p>
        </p:txBody>
      </p:sp>
      <p:sp>
        <p:nvSpPr>
          <p:cNvPr id="7" name="Symbol zastępczy numeru slajdu 5"/>
          <p:cNvSpPr>
            <a:spLocks noGrp="1"/>
          </p:cNvSpPr>
          <p:nvPr>
            <p:ph type="sldNum" sz="quarter" idx="12"/>
          </p:nvPr>
        </p:nvSpPr>
        <p:spPr/>
        <p:txBody>
          <a:bodyPr/>
          <a:lstStyle>
            <a:lvl1pPr>
              <a:defRPr/>
            </a:lvl1pPr>
          </a:lstStyle>
          <a:p>
            <a:pPr>
              <a:defRPr/>
            </a:pPr>
            <a:fld id="{0B5D9209-7BB6-4DDC-8322-97115FD573C3}" type="slidenum">
              <a:rPr lang="pl-PL"/>
              <a:pPr>
                <a:defRPr/>
              </a:pPr>
              <a:t>‹#›</a:t>
            </a:fld>
            <a:endParaRPr lang="pl-PL"/>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Porównanie">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lvl1pPr>
              <a:defRPr/>
            </a:lvl1pPr>
          </a:lstStyle>
          <a:p>
            <a:r>
              <a:rPr lang="pl-PL" smtClean="0"/>
              <a:t>Kliknij, aby edytować styl</a:t>
            </a:r>
            <a:endParaRPr lang="pl-PL"/>
          </a:p>
        </p:txBody>
      </p:sp>
      <p:sp>
        <p:nvSpPr>
          <p:cNvPr id="3" name="Symbol zastępczy tekstu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smtClean="0"/>
              <a:t>Kliknij, aby edytować style wzorca tekstu</a:t>
            </a:r>
          </a:p>
        </p:txBody>
      </p:sp>
      <p:sp>
        <p:nvSpPr>
          <p:cNvPr id="4" name="Symbol zastępczy zawartości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5" name="Symbol zastępczy tekstu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smtClean="0"/>
              <a:t>Kliknij, aby edytować style wzorca tekstu</a:t>
            </a:r>
          </a:p>
        </p:txBody>
      </p:sp>
      <p:sp>
        <p:nvSpPr>
          <p:cNvPr id="6" name="Symbol zastępczy zawartości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7" name="Symbol zastępczy daty 3"/>
          <p:cNvSpPr>
            <a:spLocks noGrp="1"/>
          </p:cNvSpPr>
          <p:nvPr>
            <p:ph type="dt" sz="half" idx="10"/>
          </p:nvPr>
        </p:nvSpPr>
        <p:spPr/>
        <p:txBody>
          <a:bodyPr/>
          <a:lstStyle>
            <a:lvl1pPr>
              <a:defRPr/>
            </a:lvl1pPr>
          </a:lstStyle>
          <a:p>
            <a:pPr>
              <a:defRPr/>
            </a:pPr>
            <a:fld id="{FCAF27CF-970F-44AF-ADD4-DB97AEAF7CF0}" type="datetimeFigureOut">
              <a:rPr lang="pl-PL"/>
              <a:pPr>
                <a:defRPr/>
              </a:pPr>
              <a:t>2011-03-31</a:t>
            </a:fld>
            <a:endParaRPr lang="pl-PL"/>
          </a:p>
        </p:txBody>
      </p:sp>
      <p:sp>
        <p:nvSpPr>
          <p:cNvPr id="8" name="Symbol zastępczy stopki 4"/>
          <p:cNvSpPr>
            <a:spLocks noGrp="1"/>
          </p:cNvSpPr>
          <p:nvPr>
            <p:ph type="ftr" sz="quarter" idx="11"/>
          </p:nvPr>
        </p:nvSpPr>
        <p:spPr/>
        <p:txBody>
          <a:bodyPr/>
          <a:lstStyle>
            <a:lvl1pPr>
              <a:defRPr/>
            </a:lvl1pPr>
          </a:lstStyle>
          <a:p>
            <a:pPr>
              <a:defRPr/>
            </a:pPr>
            <a:endParaRPr lang="pl-PL"/>
          </a:p>
        </p:txBody>
      </p:sp>
      <p:sp>
        <p:nvSpPr>
          <p:cNvPr id="9" name="Symbol zastępczy numeru slajdu 5"/>
          <p:cNvSpPr>
            <a:spLocks noGrp="1"/>
          </p:cNvSpPr>
          <p:nvPr>
            <p:ph type="sldNum" sz="quarter" idx="12"/>
          </p:nvPr>
        </p:nvSpPr>
        <p:spPr/>
        <p:txBody>
          <a:bodyPr/>
          <a:lstStyle>
            <a:lvl1pPr>
              <a:defRPr/>
            </a:lvl1pPr>
          </a:lstStyle>
          <a:p>
            <a:pPr>
              <a:defRPr/>
            </a:pPr>
            <a:fld id="{FF259892-24E0-473F-BF69-331EEB00CB31}" type="slidenum">
              <a:rPr lang="pl-PL"/>
              <a:pPr>
                <a:defRPr/>
              </a:pPr>
              <a:t>‹#›</a:t>
            </a:fld>
            <a:endParaRPr lang="pl-PL"/>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ylko tytuł">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smtClean="0"/>
              <a:t>Kliknij, aby edytować styl</a:t>
            </a:r>
            <a:endParaRPr lang="pl-PL"/>
          </a:p>
        </p:txBody>
      </p:sp>
      <p:sp>
        <p:nvSpPr>
          <p:cNvPr id="3" name="Symbol zastępczy daty 3"/>
          <p:cNvSpPr>
            <a:spLocks noGrp="1"/>
          </p:cNvSpPr>
          <p:nvPr>
            <p:ph type="dt" sz="half" idx="10"/>
          </p:nvPr>
        </p:nvSpPr>
        <p:spPr/>
        <p:txBody>
          <a:bodyPr/>
          <a:lstStyle>
            <a:lvl1pPr>
              <a:defRPr/>
            </a:lvl1pPr>
          </a:lstStyle>
          <a:p>
            <a:pPr>
              <a:defRPr/>
            </a:pPr>
            <a:fld id="{0E2E2FF8-8413-49FC-BE59-A125C600054F}" type="datetimeFigureOut">
              <a:rPr lang="pl-PL"/>
              <a:pPr>
                <a:defRPr/>
              </a:pPr>
              <a:t>2011-03-31</a:t>
            </a:fld>
            <a:endParaRPr lang="pl-PL"/>
          </a:p>
        </p:txBody>
      </p:sp>
      <p:sp>
        <p:nvSpPr>
          <p:cNvPr id="4" name="Symbol zastępczy stopki 4"/>
          <p:cNvSpPr>
            <a:spLocks noGrp="1"/>
          </p:cNvSpPr>
          <p:nvPr>
            <p:ph type="ftr" sz="quarter" idx="11"/>
          </p:nvPr>
        </p:nvSpPr>
        <p:spPr/>
        <p:txBody>
          <a:bodyPr/>
          <a:lstStyle>
            <a:lvl1pPr>
              <a:defRPr/>
            </a:lvl1pPr>
          </a:lstStyle>
          <a:p>
            <a:pPr>
              <a:defRPr/>
            </a:pPr>
            <a:endParaRPr lang="pl-PL"/>
          </a:p>
        </p:txBody>
      </p:sp>
      <p:sp>
        <p:nvSpPr>
          <p:cNvPr id="5" name="Symbol zastępczy numeru slajdu 5"/>
          <p:cNvSpPr>
            <a:spLocks noGrp="1"/>
          </p:cNvSpPr>
          <p:nvPr>
            <p:ph type="sldNum" sz="quarter" idx="12"/>
          </p:nvPr>
        </p:nvSpPr>
        <p:spPr/>
        <p:txBody>
          <a:bodyPr/>
          <a:lstStyle>
            <a:lvl1pPr>
              <a:defRPr/>
            </a:lvl1pPr>
          </a:lstStyle>
          <a:p>
            <a:pPr>
              <a:defRPr/>
            </a:pPr>
            <a:fld id="{B2430C5F-FEAF-4D73-ABE5-BF8AB5553462}" type="slidenum">
              <a:rPr lang="pl-PL"/>
              <a:pPr>
                <a:defRPr/>
              </a:pPr>
              <a:t>‹#›</a:t>
            </a:fld>
            <a:endParaRPr lang="pl-PL"/>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Pusty">
    <p:spTree>
      <p:nvGrpSpPr>
        <p:cNvPr id="1" name=""/>
        <p:cNvGrpSpPr/>
        <p:nvPr/>
      </p:nvGrpSpPr>
      <p:grpSpPr>
        <a:xfrm>
          <a:off x="0" y="0"/>
          <a:ext cx="0" cy="0"/>
          <a:chOff x="0" y="0"/>
          <a:chExt cx="0" cy="0"/>
        </a:xfrm>
      </p:grpSpPr>
      <p:sp>
        <p:nvSpPr>
          <p:cNvPr id="2" name="Symbol zastępczy daty 3"/>
          <p:cNvSpPr>
            <a:spLocks noGrp="1"/>
          </p:cNvSpPr>
          <p:nvPr>
            <p:ph type="dt" sz="half" idx="10"/>
          </p:nvPr>
        </p:nvSpPr>
        <p:spPr/>
        <p:txBody>
          <a:bodyPr/>
          <a:lstStyle>
            <a:lvl1pPr>
              <a:defRPr/>
            </a:lvl1pPr>
          </a:lstStyle>
          <a:p>
            <a:pPr>
              <a:defRPr/>
            </a:pPr>
            <a:fld id="{3AE65B6C-555B-4EE6-98EA-E162100A01F7}" type="datetimeFigureOut">
              <a:rPr lang="pl-PL"/>
              <a:pPr>
                <a:defRPr/>
              </a:pPr>
              <a:t>2011-03-31</a:t>
            </a:fld>
            <a:endParaRPr lang="pl-PL"/>
          </a:p>
        </p:txBody>
      </p:sp>
      <p:sp>
        <p:nvSpPr>
          <p:cNvPr id="3" name="Symbol zastępczy stopki 4"/>
          <p:cNvSpPr>
            <a:spLocks noGrp="1"/>
          </p:cNvSpPr>
          <p:nvPr>
            <p:ph type="ftr" sz="quarter" idx="11"/>
          </p:nvPr>
        </p:nvSpPr>
        <p:spPr/>
        <p:txBody>
          <a:bodyPr/>
          <a:lstStyle>
            <a:lvl1pPr>
              <a:defRPr/>
            </a:lvl1pPr>
          </a:lstStyle>
          <a:p>
            <a:pPr>
              <a:defRPr/>
            </a:pPr>
            <a:endParaRPr lang="pl-PL"/>
          </a:p>
        </p:txBody>
      </p:sp>
      <p:sp>
        <p:nvSpPr>
          <p:cNvPr id="4" name="Symbol zastępczy numeru slajdu 5"/>
          <p:cNvSpPr>
            <a:spLocks noGrp="1"/>
          </p:cNvSpPr>
          <p:nvPr>
            <p:ph type="sldNum" sz="quarter" idx="12"/>
          </p:nvPr>
        </p:nvSpPr>
        <p:spPr/>
        <p:txBody>
          <a:bodyPr/>
          <a:lstStyle>
            <a:lvl1pPr>
              <a:defRPr/>
            </a:lvl1pPr>
          </a:lstStyle>
          <a:p>
            <a:pPr>
              <a:defRPr/>
            </a:pPr>
            <a:fld id="{CA813B82-0E62-4DE1-BCD5-A6CECA615821}" type="slidenum">
              <a:rPr lang="pl-PL"/>
              <a:pPr>
                <a:defRPr/>
              </a:pPr>
              <a:t>‹#›</a:t>
            </a:fld>
            <a:endParaRPr lang="pl-PL"/>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Zawartość z podpisem">
    <p:spTree>
      <p:nvGrpSpPr>
        <p:cNvPr id="1" name=""/>
        <p:cNvGrpSpPr/>
        <p:nvPr/>
      </p:nvGrpSpPr>
      <p:grpSpPr>
        <a:xfrm>
          <a:off x="0" y="0"/>
          <a:ext cx="0" cy="0"/>
          <a:chOff x="0" y="0"/>
          <a:chExt cx="0" cy="0"/>
        </a:xfrm>
      </p:grpSpPr>
      <p:sp>
        <p:nvSpPr>
          <p:cNvPr id="2" name="Tytuł 1"/>
          <p:cNvSpPr>
            <a:spLocks noGrp="1"/>
          </p:cNvSpPr>
          <p:nvPr>
            <p:ph type="title"/>
          </p:nvPr>
        </p:nvSpPr>
        <p:spPr>
          <a:xfrm>
            <a:off x="457200" y="273050"/>
            <a:ext cx="3008313" cy="1162050"/>
          </a:xfrm>
        </p:spPr>
        <p:txBody>
          <a:bodyPr anchor="b"/>
          <a:lstStyle>
            <a:lvl1pPr algn="l">
              <a:defRPr sz="2000" b="1"/>
            </a:lvl1pPr>
          </a:lstStyle>
          <a:p>
            <a:r>
              <a:rPr lang="pl-PL" smtClean="0"/>
              <a:t>Kliknij, aby edytować styl</a:t>
            </a:r>
            <a:endParaRPr lang="pl-PL"/>
          </a:p>
        </p:txBody>
      </p:sp>
      <p:sp>
        <p:nvSpPr>
          <p:cNvPr id="3" name="Symbol zastępczy zawartości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4" name="Symbol zastępczy tekstu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l-PL" smtClean="0"/>
              <a:t>Kliknij, aby edytować style wzorca tekstu</a:t>
            </a:r>
          </a:p>
        </p:txBody>
      </p:sp>
      <p:sp>
        <p:nvSpPr>
          <p:cNvPr id="5" name="Symbol zastępczy daty 3"/>
          <p:cNvSpPr>
            <a:spLocks noGrp="1"/>
          </p:cNvSpPr>
          <p:nvPr>
            <p:ph type="dt" sz="half" idx="10"/>
          </p:nvPr>
        </p:nvSpPr>
        <p:spPr/>
        <p:txBody>
          <a:bodyPr/>
          <a:lstStyle>
            <a:lvl1pPr>
              <a:defRPr/>
            </a:lvl1pPr>
          </a:lstStyle>
          <a:p>
            <a:pPr>
              <a:defRPr/>
            </a:pPr>
            <a:fld id="{F44AD454-C70A-4831-9D19-05D16FFA2903}" type="datetimeFigureOut">
              <a:rPr lang="pl-PL"/>
              <a:pPr>
                <a:defRPr/>
              </a:pPr>
              <a:t>2011-03-31</a:t>
            </a:fld>
            <a:endParaRPr lang="pl-PL"/>
          </a:p>
        </p:txBody>
      </p:sp>
      <p:sp>
        <p:nvSpPr>
          <p:cNvPr id="6" name="Symbol zastępczy stopki 4"/>
          <p:cNvSpPr>
            <a:spLocks noGrp="1"/>
          </p:cNvSpPr>
          <p:nvPr>
            <p:ph type="ftr" sz="quarter" idx="11"/>
          </p:nvPr>
        </p:nvSpPr>
        <p:spPr/>
        <p:txBody>
          <a:bodyPr/>
          <a:lstStyle>
            <a:lvl1pPr>
              <a:defRPr/>
            </a:lvl1pPr>
          </a:lstStyle>
          <a:p>
            <a:pPr>
              <a:defRPr/>
            </a:pPr>
            <a:endParaRPr lang="pl-PL"/>
          </a:p>
        </p:txBody>
      </p:sp>
      <p:sp>
        <p:nvSpPr>
          <p:cNvPr id="7" name="Symbol zastępczy numeru slajdu 5"/>
          <p:cNvSpPr>
            <a:spLocks noGrp="1"/>
          </p:cNvSpPr>
          <p:nvPr>
            <p:ph type="sldNum" sz="quarter" idx="12"/>
          </p:nvPr>
        </p:nvSpPr>
        <p:spPr/>
        <p:txBody>
          <a:bodyPr/>
          <a:lstStyle>
            <a:lvl1pPr>
              <a:defRPr/>
            </a:lvl1pPr>
          </a:lstStyle>
          <a:p>
            <a:pPr>
              <a:defRPr/>
            </a:pPr>
            <a:fld id="{CE8FB942-2DD1-4BE5-98AD-C1F65B4AFEF5}" type="slidenum">
              <a:rPr lang="pl-PL"/>
              <a:pPr>
                <a:defRPr/>
              </a:pPr>
              <a:t>‹#›</a:t>
            </a:fld>
            <a:endParaRPr lang="pl-PL"/>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Obraz z podpisem">
    <p:spTree>
      <p:nvGrpSpPr>
        <p:cNvPr id="1" name=""/>
        <p:cNvGrpSpPr/>
        <p:nvPr/>
      </p:nvGrpSpPr>
      <p:grpSpPr>
        <a:xfrm>
          <a:off x="0" y="0"/>
          <a:ext cx="0" cy="0"/>
          <a:chOff x="0" y="0"/>
          <a:chExt cx="0" cy="0"/>
        </a:xfrm>
      </p:grpSpPr>
      <p:sp>
        <p:nvSpPr>
          <p:cNvPr id="2" name="Tytuł 1"/>
          <p:cNvSpPr>
            <a:spLocks noGrp="1"/>
          </p:cNvSpPr>
          <p:nvPr>
            <p:ph type="title"/>
          </p:nvPr>
        </p:nvSpPr>
        <p:spPr>
          <a:xfrm>
            <a:off x="1792288" y="4800600"/>
            <a:ext cx="5486400" cy="566738"/>
          </a:xfrm>
        </p:spPr>
        <p:txBody>
          <a:bodyPr anchor="b"/>
          <a:lstStyle>
            <a:lvl1pPr algn="l">
              <a:defRPr sz="2000" b="1"/>
            </a:lvl1pPr>
          </a:lstStyle>
          <a:p>
            <a:r>
              <a:rPr lang="pl-PL" smtClean="0"/>
              <a:t>Kliknij, aby edytować styl</a:t>
            </a:r>
            <a:endParaRPr lang="pl-PL"/>
          </a:p>
        </p:txBody>
      </p:sp>
      <p:sp>
        <p:nvSpPr>
          <p:cNvPr id="3" name="Symbol zastępczy obrazu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pl-PL" noProof="0"/>
          </a:p>
        </p:txBody>
      </p:sp>
      <p:sp>
        <p:nvSpPr>
          <p:cNvPr id="4" name="Symbol zastępczy tekstu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l-PL" smtClean="0"/>
              <a:t>Kliknij, aby edytować style wzorca tekstu</a:t>
            </a:r>
          </a:p>
        </p:txBody>
      </p:sp>
      <p:sp>
        <p:nvSpPr>
          <p:cNvPr id="5" name="Symbol zastępczy daty 3"/>
          <p:cNvSpPr>
            <a:spLocks noGrp="1"/>
          </p:cNvSpPr>
          <p:nvPr>
            <p:ph type="dt" sz="half" idx="10"/>
          </p:nvPr>
        </p:nvSpPr>
        <p:spPr/>
        <p:txBody>
          <a:bodyPr/>
          <a:lstStyle>
            <a:lvl1pPr>
              <a:defRPr/>
            </a:lvl1pPr>
          </a:lstStyle>
          <a:p>
            <a:pPr>
              <a:defRPr/>
            </a:pPr>
            <a:fld id="{FAF881BC-2537-4C82-AE69-98F40FEF0842}" type="datetimeFigureOut">
              <a:rPr lang="pl-PL"/>
              <a:pPr>
                <a:defRPr/>
              </a:pPr>
              <a:t>2011-03-31</a:t>
            </a:fld>
            <a:endParaRPr lang="pl-PL"/>
          </a:p>
        </p:txBody>
      </p:sp>
      <p:sp>
        <p:nvSpPr>
          <p:cNvPr id="6" name="Symbol zastępczy stopki 4"/>
          <p:cNvSpPr>
            <a:spLocks noGrp="1"/>
          </p:cNvSpPr>
          <p:nvPr>
            <p:ph type="ftr" sz="quarter" idx="11"/>
          </p:nvPr>
        </p:nvSpPr>
        <p:spPr/>
        <p:txBody>
          <a:bodyPr/>
          <a:lstStyle>
            <a:lvl1pPr>
              <a:defRPr/>
            </a:lvl1pPr>
          </a:lstStyle>
          <a:p>
            <a:pPr>
              <a:defRPr/>
            </a:pPr>
            <a:endParaRPr lang="pl-PL"/>
          </a:p>
        </p:txBody>
      </p:sp>
      <p:sp>
        <p:nvSpPr>
          <p:cNvPr id="7" name="Symbol zastępczy numeru slajdu 5"/>
          <p:cNvSpPr>
            <a:spLocks noGrp="1"/>
          </p:cNvSpPr>
          <p:nvPr>
            <p:ph type="sldNum" sz="quarter" idx="12"/>
          </p:nvPr>
        </p:nvSpPr>
        <p:spPr/>
        <p:txBody>
          <a:bodyPr/>
          <a:lstStyle>
            <a:lvl1pPr>
              <a:defRPr/>
            </a:lvl1pPr>
          </a:lstStyle>
          <a:p>
            <a:pPr>
              <a:defRPr/>
            </a:pPr>
            <a:fld id="{7F6CA6FB-2EA4-4899-B328-5DBD7DB00EFD}" type="slidenum">
              <a:rPr lang="pl-PL"/>
              <a:pPr>
                <a:defRPr/>
              </a:pPr>
              <a:t>‹#›</a:t>
            </a:fld>
            <a:endParaRPr lang="pl-PL"/>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lumMod val="90000"/>
          </a:schemeClr>
        </a:solidFill>
        <a:effectLst/>
      </p:bgPr>
    </p:bg>
    <p:spTree>
      <p:nvGrpSpPr>
        <p:cNvPr id="1" name=""/>
        <p:cNvGrpSpPr/>
        <p:nvPr/>
      </p:nvGrpSpPr>
      <p:grpSpPr>
        <a:xfrm>
          <a:off x="0" y="0"/>
          <a:ext cx="0" cy="0"/>
          <a:chOff x="0" y="0"/>
          <a:chExt cx="0" cy="0"/>
        </a:xfrm>
      </p:grpSpPr>
      <p:sp>
        <p:nvSpPr>
          <p:cNvPr id="1026" name="Symbol zastępczy tytułu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pl-PL" smtClean="0"/>
              <a:t>Kliknij, aby edytować styl</a:t>
            </a:r>
          </a:p>
        </p:txBody>
      </p:sp>
      <p:sp>
        <p:nvSpPr>
          <p:cNvPr id="1027" name="Symbol zastępczy tekstu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p>
        </p:txBody>
      </p:sp>
      <p:sp>
        <p:nvSpPr>
          <p:cNvPr id="4" name="Symbol zastępczy daty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tint val="75000"/>
                  </a:schemeClr>
                </a:solidFill>
                <a:latin typeface="+mn-lt"/>
                <a:cs typeface="+mn-cs"/>
              </a:defRPr>
            </a:lvl1pPr>
          </a:lstStyle>
          <a:p>
            <a:pPr>
              <a:defRPr/>
            </a:pPr>
            <a:fld id="{DC41EC36-EA4F-417A-A07D-623970E42098}" type="datetimeFigureOut">
              <a:rPr lang="pl-PL"/>
              <a:pPr>
                <a:defRPr/>
              </a:pPr>
              <a:t>2011-03-31</a:t>
            </a:fld>
            <a:endParaRPr lang="pl-PL"/>
          </a:p>
        </p:txBody>
      </p:sp>
      <p:sp>
        <p:nvSpPr>
          <p:cNvPr id="5" name="Symbol zastępczy stopki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cs typeface="+mn-cs"/>
              </a:defRPr>
            </a:lvl1pPr>
          </a:lstStyle>
          <a:p>
            <a:pPr>
              <a:defRPr/>
            </a:pPr>
            <a:endParaRPr lang="pl-PL"/>
          </a:p>
        </p:txBody>
      </p:sp>
      <p:sp>
        <p:nvSpPr>
          <p:cNvPr id="6" name="Symbol zastępczy numeru slajdu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tint val="75000"/>
                  </a:schemeClr>
                </a:solidFill>
                <a:latin typeface="+mn-lt"/>
                <a:cs typeface="+mn-cs"/>
              </a:defRPr>
            </a:lvl1pPr>
          </a:lstStyle>
          <a:p>
            <a:pPr>
              <a:defRPr/>
            </a:pPr>
            <a:fld id="{F0AAA9D2-D0F3-4C53-B4A8-5992551F7FC0}" type="slidenum">
              <a:rPr lang="pl-PL"/>
              <a:pPr>
                <a:defRPr/>
              </a:pPr>
              <a:t>‹#›</a:t>
            </a:fld>
            <a:endParaRPr lang="pl-PL"/>
          </a:p>
        </p:txBody>
      </p:sp>
    </p:spTree>
  </p:cSld>
  <p:clrMap bg1="lt1" tx1="dk1" bg2="lt2" tx2="dk2" accent1="accent1" accent2="accent2" accent3="accent3" accent4="accent4" accent5="accent5" accent6="accent6" hlink="hlink" folHlink="folHlink"/>
  <p:sldLayoutIdLst>
    <p:sldLayoutId id="2147483659" r:id="rId1"/>
    <p:sldLayoutId id="2147483658" r:id="rId2"/>
    <p:sldLayoutId id="2147483657" r:id="rId3"/>
    <p:sldLayoutId id="2147483656" r:id="rId4"/>
    <p:sldLayoutId id="2147483655" r:id="rId5"/>
    <p:sldLayoutId id="2147483654" r:id="rId6"/>
    <p:sldLayoutId id="2147483653" r:id="rId7"/>
    <p:sldLayoutId id="2147483652" r:id="rId8"/>
    <p:sldLayoutId id="2147483651" r:id="rId9"/>
    <p:sldLayoutId id="2147483650" r:id="rId10"/>
    <p:sldLayoutId id="2147483649" r:id="rId11"/>
  </p:sldLayoutIdLst>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itchFamily="34" charset="0"/>
        </a:defRPr>
      </a:lvl2pPr>
      <a:lvl3pPr algn="ctr" rtl="0" fontAlgn="base">
        <a:spcBef>
          <a:spcPct val="0"/>
        </a:spcBef>
        <a:spcAft>
          <a:spcPct val="0"/>
        </a:spcAft>
        <a:defRPr sz="4400">
          <a:solidFill>
            <a:schemeClr val="tx1"/>
          </a:solidFill>
          <a:latin typeface="Calibri" pitchFamily="34" charset="0"/>
        </a:defRPr>
      </a:lvl3pPr>
      <a:lvl4pPr algn="ctr" rtl="0" fontAlgn="base">
        <a:spcBef>
          <a:spcPct val="0"/>
        </a:spcBef>
        <a:spcAft>
          <a:spcPct val="0"/>
        </a:spcAft>
        <a:defRPr sz="4400">
          <a:solidFill>
            <a:schemeClr val="tx1"/>
          </a:solidFill>
          <a:latin typeface="Calibri" pitchFamily="34" charset="0"/>
        </a:defRPr>
      </a:lvl4pPr>
      <a:lvl5pPr algn="ctr" rtl="0" fontAlgn="base">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fontAlgn="base">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pl-P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8" Type="http://schemas.openxmlformats.org/officeDocument/2006/relationships/hyperlink" Target="http://certyfikatpolski.pl/index.php?option=com_content&amp;view=category&amp;layout=blog&amp;id=1&amp;Itemid=143&amp;lang=pl" TargetMode="External"/><Relationship Id="rId3" Type="http://schemas.openxmlformats.org/officeDocument/2006/relationships/hyperlink" Target="http://certyfikatpolski.pl/index.php?option=com_content&amp;view=article&amp;id=87&amp;Itemid=129&amp;lang=pl" TargetMode="External"/><Relationship Id="rId7" Type="http://schemas.openxmlformats.org/officeDocument/2006/relationships/hyperlink" Target="http://certyfikatpolski.pl/index.php?option=com_content&amp;view=article&amp;id=53&amp;Itemid=134&amp;lang=pl" TargetMode="External"/><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hyperlink" Target="http://certyfikatpolski.pl/index.php?option=com_content&amp;view=article&amp;id=90&amp;Itemid=132&amp;lang=pl" TargetMode="External"/><Relationship Id="rId5" Type="http://schemas.openxmlformats.org/officeDocument/2006/relationships/hyperlink" Target="http://certyfikatpolski.pl/index.php?option=com_content&amp;view=article&amp;id=89&amp;Itemid=131&amp;lang=pl" TargetMode="External"/><Relationship Id="rId4" Type="http://schemas.openxmlformats.org/officeDocument/2006/relationships/hyperlink" Target="http://certyfikatpolski.pl/index.php?option=com_content&amp;view=article&amp;id=88&amp;Itemid=130&amp;lang=pl" TargetMode="External"/><Relationship Id="rId9" Type="http://schemas.openxmlformats.org/officeDocument/2006/relationships/hyperlink" Target="http://certyfikatpolski.pl/index.php?option=com_chronocontact&amp;Itemid=135&amp;lang=pl" TargetMode="Externa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hyperlink" Target="http://www.udsc.gov.pl/" TargetMode="External"/><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hyperlink" Target="http://www.buwiwm.edu.pl/" TargetMode="External"/><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hyperlink" Target="http://www.transitionsabroad.com/listings.livi9ng/living_abroad/living_in_poland.shtml" TargetMode="External"/><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hyperlink" Target="http://cudzoziemiec.eu/" TargetMode="External"/></Relationships>
</file>

<file path=ppt/slides/_rels/slide19.xml.rels><?xml version="1.0" encoding="UTF-8" standalone="yes"?>
<Relationships xmlns="http://schemas.openxmlformats.org/package/2006/relationships"><Relationship Id="rId3" Type="http://schemas.openxmlformats.org/officeDocument/2006/relationships/hyperlink" Target="http://.www.powroty.gov.pl/" TargetMode="External"/><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hyperlink" Target="http://www.obcokrajowcy.republika.pl/"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hyperlink" Target="http://img253.imageshack.us/img253/2535/84bdd65695193653medbh7.jpg" TargetMode="Externa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hyperlink" Target="http://www.sjpdc.uni.lodz.pl/" TargetMode="External"/><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hyperlink" Target="http://www.polonicum.uw.edu.pl/" TargetMode="External"/><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hyperlink" Target="http://uj.edu.pl/Polonia/pl" TargetMode="Externa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hyperlink" Target="http://www/" TargetMode="External"/><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hyperlink" Target="http://certyfikatpolski.pl/" TargetMode="External"/><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hyperlink" Target="http://certyfikatpolski.pl/index.php?option=com_content&amp;view=article&amp;id=75&amp;Itemid=110&amp;lang=pl" TargetMode="External"/><Relationship Id="rId4" Type="http://schemas.openxmlformats.org/officeDocument/2006/relationships/hyperlink" Target="http://certyfikatpolski.pl/index.php?option=com_content&amp;view=article&amp;id=74&amp;Itemid=109&amp;lang=pl" TargetMode="Externa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8" Type="http://schemas.openxmlformats.org/officeDocument/2006/relationships/hyperlink" Target="http://certyfikatpolski.pl/index.php?option=com_content&amp;view=article&amp;id=69&amp;Itemid=125&amp;lang=pl" TargetMode="External"/><Relationship Id="rId3" Type="http://schemas.openxmlformats.org/officeDocument/2006/relationships/hyperlink" Target="http://certyfikatpolski.pl/index.php?option=com_content&amp;view=article&amp;id=80&amp;Itemid=117&amp;lang=pl" TargetMode="External"/><Relationship Id="rId7" Type="http://schemas.openxmlformats.org/officeDocument/2006/relationships/hyperlink" Target="http://certyfikatpolski.pl/index.php?option=com_content&amp;view=article&amp;id=86&amp;Itemid=124&amp;lang=pl" TargetMode="External"/><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hyperlink" Target="http://certyfikatpolski.pl/index.php?option=com_content&amp;view=article&amp;id=85&amp;Itemid=123&amp;lang=pl" TargetMode="External"/><Relationship Id="rId5" Type="http://schemas.openxmlformats.org/officeDocument/2006/relationships/hyperlink" Target="http://certyfikatpolski.pl/index.php?option=com_content&amp;view=article&amp;id=83&amp;Itemid=121&amp;lang=pl" TargetMode="External"/><Relationship Id="rId4" Type="http://schemas.openxmlformats.org/officeDocument/2006/relationships/hyperlink" Target="http://certyfikatpolski.pl/index.php?option=com_content&amp;view=article&amp;id=82&amp;Itemid=119&amp;lang=pl" TargetMode="External"/><Relationship Id="rId9" Type="http://schemas.openxmlformats.org/officeDocument/2006/relationships/hyperlink" Target="http://certyfikatpolski.pl/index.php?option=com_content&amp;view=article&amp;id=96&amp;Itemid=139&amp;lang=pl" TargetMode="External"/></Relationships>
</file>

<file path=ppt/slides/_rels/slide9.xml.rels><?xml version="1.0" encoding="UTF-8" standalone="yes"?>
<Relationships xmlns="http://schemas.openxmlformats.org/package/2006/relationships"><Relationship Id="rId8" Type="http://schemas.openxmlformats.org/officeDocument/2006/relationships/hyperlink" Target="http://certyfikatpolski.pl/materialy/egzaminy/test_C2.mp3" TargetMode="External"/><Relationship Id="rId3" Type="http://schemas.openxmlformats.org/officeDocument/2006/relationships/hyperlink" Target="http://certyfikatpolski.pl/materialy/egzaminy/E_B1.pdf" TargetMode="External"/><Relationship Id="rId7" Type="http://schemas.openxmlformats.org/officeDocument/2006/relationships/hyperlink" Target="http://certyfikatpolski.pl/materialy/egzaminy/E-C2.pdf" TargetMode="External"/><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hyperlink" Target="http://certyfikatpolski.pl/materialy/egzaminy/test_B2.mp3" TargetMode="External"/><Relationship Id="rId5" Type="http://schemas.openxmlformats.org/officeDocument/2006/relationships/hyperlink" Target="http://certyfikatpolski.pl/materialy/egzaminy/E-B2.pdf" TargetMode="External"/><Relationship Id="rId4" Type="http://schemas.openxmlformats.org/officeDocument/2006/relationships/hyperlink" Target="http://certyfikatpolski.pl/materialy/egzaminy/test_B1.mp3" TargetMode="External"/><Relationship Id="rId9" Type="http://schemas.openxmlformats.org/officeDocument/2006/relationships/hyperlink" Target="http://certyfikatpolski.pl/index.php?option=com_content&amp;view=article&amp;id=87&amp;Itemid=129&amp;lang=pl"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ctrTitle"/>
          </p:nvPr>
        </p:nvSpPr>
        <p:spPr>
          <a:xfrm>
            <a:off x="228600" y="1905000"/>
            <a:ext cx="8763000" cy="3048000"/>
          </a:xfrm>
        </p:spPr>
        <p:txBody>
          <a:bodyPr>
            <a:normAutofit fontScale="90000"/>
          </a:bodyPr>
          <a:lstStyle/>
          <a:p>
            <a:r>
              <a:rPr lang="pl-PL" sz="3200" b="1" i="1" smtClean="0">
                <a:latin typeface="Times New Roman" pitchFamily="18" charset="0"/>
              </a:rPr>
              <a:t/>
            </a:r>
            <a:br>
              <a:rPr lang="pl-PL" sz="3200" b="1" i="1" smtClean="0">
                <a:latin typeface="Times New Roman" pitchFamily="18" charset="0"/>
              </a:rPr>
            </a:br>
            <a:r>
              <a:rPr lang="en-US" sz="3200" b="1" i="1" smtClean="0"/>
              <a:t>ON THE RIGHT TRACK</a:t>
            </a:r>
            <a:r>
              <a:rPr lang="en-US" sz="3200" b="1" smtClean="0"/>
              <a:t>. </a:t>
            </a:r>
            <a:r>
              <a:rPr lang="pl-PL" sz="3200" smtClean="0"/>
              <a:t/>
            </a:r>
            <a:br>
              <a:rPr lang="pl-PL" sz="3200" smtClean="0"/>
            </a:br>
            <a:r>
              <a:rPr lang="pl-PL" sz="3200" smtClean="0">
                <a:latin typeface="Times New Roman" pitchFamily="18" charset="0"/>
              </a:rPr>
              <a:t/>
            </a:r>
            <a:br>
              <a:rPr lang="pl-PL" sz="3200" smtClean="0">
                <a:latin typeface="Times New Roman" pitchFamily="18" charset="0"/>
              </a:rPr>
            </a:br>
            <a:r>
              <a:rPr lang="en-GB" sz="3200" b="1" smtClean="0">
                <a:solidFill>
                  <a:srgbClr val="800000"/>
                </a:solidFill>
              </a:rPr>
              <a:t>Counselling</a:t>
            </a:r>
            <a:r>
              <a:rPr lang="en-US" sz="3200" b="1" smtClean="0">
                <a:solidFill>
                  <a:srgbClr val="800000"/>
                </a:solidFill>
              </a:rPr>
              <a:t> methods o</a:t>
            </a:r>
            <a:r>
              <a:rPr lang="pl-PL" sz="3200" b="1" smtClean="0">
                <a:solidFill>
                  <a:srgbClr val="800000"/>
                </a:solidFill>
              </a:rPr>
              <a:t>n</a:t>
            </a:r>
            <a:r>
              <a:rPr lang="en-US" sz="3200" b="1" smtClean="0">
                <a:solidFill>
                  <a:srgbClr val="800000"/>
                </a:solidFill>
              </a:rPr>
              <a:t> learning Polish </a:t>
            </a:r>
            <a:r>
              <a:rPr lang="pl-PL" sz="3200" b="1" smtClean="0">
                <a:solidFill>
                  <a:srgbClr val="800000"/>
                </a:solidFill>
                <a:latin typeface="Times New Roman" pitchFamily="18" charset="0"/>
              </a:rPr>
              <a:t/>
            </a:r>
            <a:br>
              <a:rPr lang="pl-PL" sz="3200" b="1" smtClean="0">
                <a:solidFill>
                  <a:srgbClr val="800000"/>
                </a:solidFill>
                <a:latin typeface="Times New Roman" pitchFamily="18" charset="0"/>
              </a:rPr>
            </a:br>
            <a:r>
              <a:rPr lang="en-US" sz="3200" b="1" smtClean="0">
                <a:solidFill>
                  <a:srgbClr val="800000"/>
                </a:solidFill>
              </a:rPr>
              <a:t>as a foreign language </a:t>
            </a:r>
            <a:r>
              <a:rPr lang="pl-PL" sz="3200" b="1" smtClean="0">
                <a:solidFill>
                  <a:srgbClr val="800000"/>
                </a:solidFill>
              </a:rPr>
              <a:t>in Poland</a:t>
            </a:r>
            <a:r>
              <a:rPr lang="pl-PL" sz="4000" b="1" smtClean="0"/>
              <a:t/>
            </a:r>
            <a:br>
              <a:rPr lang="pl-PL" sz="4000" b="1" smtClean="0"/>
            </a:br>
            <a:r>
              <a:rPr lang="pl-PL" sz="4000" b="1" smtClean="0">
                <a:latin typeface="Times New Roman" pitchFamily="18" charset="0"/>
              </a:rPr>
              <a:t/>
            </a:r>
            <a:br>
              <a:rPr lang="pl-PL" sz="4000" b="1" smtClean="0">
                <a:latin typeface="Times New Roman" pitchFamily="18" charset="0"/>
              </a:rPr>
            </a:br>
            <a:r>
              <a:rPr lang="pl-PL" sz="2400" smtClean="0"/>
              <a:t>prepared by Grażyna Zarzycka </a:t>
            </a:r>
            <a:br>
              <a:rPr lang="pl-PL" sz="2400" smtClean="0"/>
            </a:br>
            <a:r>
              <a:rPr lang="pl-PL" sz="2400" smtClean="0"/>
              <a:t>University of Łódź</a:t>
            </a:r>
            <a:br>
              <a:rPr lang="pl-PL" sz="2400" smtClean="0"/>
            </a:br>
            <a:endParaRPr lang="pl-PL" sz="2400" smtClean="0"/>
          </a:p>
        </p:txBody>
      </p:sp>
      <p:pic>
        <p:nvPicPr>
          <p:cNvPr id="2052" name="Picture 4"/>
          <p:cNvPicPr>
            <a:picLocks noChangeAspect="1" noChangeArrowheads="1"/>
          </p:cNvPicPr>
          <p:nvPr/>
        </p:nvPicPr>
        <p:blipFill>
          <a:blip r:embed="rId3" cstate="print">
            <a:lum contrast="6000"/>
          </a:blip>
          <a:srcRect/>
          <a:stretch>
            <a:fillRect/>
          </a:stretch>
        </p:blipFill>
        <p:spPr bwMode="auto">
          <a:xfrm>
            <a:off x="428625" y="300038"/>
            <a:ext cx="1158875" cy="1223962"/>
          </a:xfrm>
          <a:prstGeom prst="rect">
            <a:avLst/>
          </a:prstGeom>
          <a:noFill/>
          <a:ln w="9525">
            <a:noFill/>
            <a:miter lim="800000"/>
            <a:headEnd/>
            <a:tailEnd/>
          </a:ln>
        </p:spPr>
      </p:pic>
      <p:pic>
        <p:nvPicPr>
          <p:cNvPr id="2054" name="Picture 6" descr="on_the_right_track.png"/>
          <p:cNvPicPr>
            <a:picLocks noChangeAspect="1" noChangeArrowheads="1"/>
          </p:cNvPicPr>
          <p:nvPr/>
        </p:nvPicPr>
        <p:blipFill>
          <a:blip r:embed="rId4" cstate="print"/>
          <a:srcRect/>
          <a:stretch>
            <a:fillRect/>
          </a:stretch>
        </p:blipFill>
        <p:spPr bwMode="auto">
          <a:xfrm>
            <a:off x="7620000" y="331788"/>
            <a:ext cx="1031875" cy="1268412"/>
          </a:xfrm>
          <a:prstGeom prst="rect">
            <a:avLst/>
          </a:prstGeom>
          <a:noFill/>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pole tekstowe 3"/>
          <p:cNvSpPr txBox="1">
            <a:spLocks noChangeArrowheads="1"/>
          </p:cNvSpPr>
          <p:nvPr/>
        </p:nvSpPr>
        <p:spPr bwMode="auto">
          <a:xfrm>
            <a:off x="533400" y="1371600"/>
            <a:ext cx="8135938" cy="3743325"/>
          </a:xfrm>
          <a:prstGeom prst="rect">
            <a:avLst/>
          </a:prstGeom>
          <a:noFill/>
          <a:ln w="9525">
            <a:noFill/>
            <a:miter lim="800000"/>
            <a:headEnd/>
            <a:tailEnd/>
          </a:ln>
        </p:spPr>
        <p:txBody>
          <a:bodyPr>
            <a:spAutoFit/>
          </a:bodyPr>
          <a:lstStyle/>
          <a:p>
            <a:r>
              <a:rPr lang="pl-PL" sz="2400" u="sng">
                <a:hlinkClick r:id="rId3"/>
              </a:rPr>
              <a:t>Kryteria oceny</a:t>
            </a:r>
            <a:r>
              <a:rPr lang="pl-PL" sz="2400"/>
              <a:t> Grading criteria</a:t>
            </a:r>
          </a:p>
          <a:p>
            <a:r>
              <a:rPr lang="pl-PL" sz="2400" u="sng">
                <a:hlinkClick r:id="rId4"/>
              </a:rPr>
              <a:t>Przebieg i struktura egzaminu</a:t>
            </a:r>
            <a:r>
              <a:rPr lang="pl-PL" sz="2400"/>
              <a:t>  Examination procedure </a:t>
            </a:r>
          </a:p>
          <a:p>
            <a:r>
              <a:rPr lang="pl-PL" sz="2400" u="sng">
                <a:hlinkClick r:id="rId5"/>
              </a:rPr>
              <a:t>Regulamin dla zdających</a:t>
            </a:r>
            <a:r>
              <a:rPr lang="pl-PL" sz="2400"/>
              <a:t>  Examination rules </a:t>
            </a:r>
          </a:p>
          <a:p>
            <a:r>
              <a:rPr lang="pl-PL" sz="2400" u="sng">
                <a:hlinkClick r:id="rId6"/>
              </a:rPr>
              <a:t>Po egzaminie</a:t>
            </a:r>
            <a:r>
              <a:rPr lang="pl-PL" sz="2400" u="sng"/>
              <a:t> </a:t>
            </a:r>
            <a:r>
              <a:rPr lang="pl-PL" sz="2400"/>
              <a:t>After the exam</a:t>
            </a:r>
          </a:p>
          <a:p>
            <a:r>
              <a:rPr lang="en-US" sz="2400" b="1"/>
              <a:t>Kontakt </a:t>
            </a:r>
            <a:endParaRPr lang="pl-PL" sz="2400" b="1"/>
          </a:p>
          <a:p>
            <a:r>
              <a:rPr lang="en-US" sz="2400" b="1"/>
              <a:t>Contact</a:t>
            </a:r>
            <a:endParaRPr lang="pl-PL" sz="2400" b="1"/>
          </a:p>
          <a:p>
            <a:r>
              <a:rPr lang="en-US" sz="2400" u="sng">
                <a:hlinkClick r:id="rId7"/>
              </a:rPr>
              <a:t>Sekretariat Komisji</a:t>
            </a:r>
            <a:r>
              <a:rPr lang="en-US" sz="2400"/>
              <a:t> The Examination Board Office</a:t>
            </a:r>
            <a:endParaRPr lang="pl-PL" sz="2400"/>
          </a:p>
          <a:p>
            <a:r>
              <a:rPr lang="pl-PL" sz="2400" u="sng">
                <a:hlinkClick r:id="rId8"/>
              </a:rPr>
              <a:t>Aktualności</a:t>
            </a:r>
            <a:r>
              <a:rPr lang="pl-PL" sz="2400"/>
              <a:t> Current events</a:t>
            </a:r>
          </a:p>
          <a:p>
            <a:r>
              <a:rPr lang="pl-PL" sz="2400" u="sng">
                <a:hlinkClick r:id="rId9"/>
              </a:rPr>
              <a:t>Formularz kontaktowy</a:t>
            </a:r>
            <a:r>
              <a:rPr lang="pl-PL" sz="2400"/>
              <a:t> Contact form   </a:t>
            </a:r>
          </a:p>
          <a:p>
            <a:endParaRPr lang="pl-PL" sz="240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pole tekstowe 3"/>
          <p:cNvSpPr txBox="1">
            <a:spLocks noChangeArrowheads="1"/>
          </p:cNvSpPr>
          <p:nvPr/>
        </p:nvSpPr>
        <p:spPr bwMode="auto">
          <a:xfrm>
            <a:off x="771525" y="763588"/>
            <a:ext cx="7991475" cy="3963987"/>
          </a:xfrm>
          <a:prstGeom prst="rect">
            <a:avLst/>
          </a:prstGeom>
          <a:noFill/>
          <a:ln w="9525">
            <a:noFill/>
            <a:miter lim="800000"/>
            <a:headEnd/>
            <a:tailEnd/>
          </a:ln>
        </p:spPr>
        <p:txBody>
          <a:bodyPr>
            <a:spAutoFit/>
          </a:bodyPr>
          <a:lstStyle/>
          <a:p>
            <a:pPr algn="ctr"/>
            <a:r>
              <a:rPr lang="pl-PL" sz="3200">
                <a:solidFill>
                  <a:srgbClr val="990000"/>
                </a:solidFill>
              </a:rPr>
              <a:t>Samoocena </a:t>
            </a:r>
          </a:p>
          <a:p>
            <a:pPr algn="ctr"/>
            <a:r>
              <a:rPr lang="pl-PL" sz="3200" b="1">
                <a:solidFill>
                  <a:srgbClr val="990000"/>
                </a:solidFill>
              </a:rPr>
              <a:t>SELF-EVALUATION</a:t>
            </a:r>
          </a:p>
          <a:p>
            <a:r>
              <a:rPr lang="pl-PL" sz="3200"/>
              <a:t> </a:t>
            </a:r>
          </a:p>
          <a:p>
            <a:r>
              <a:rPr lang="en-US" sz="2800"/>
              <a:t>On the </a:t>
            </a:r>
            <a:r>
              <a:rPr lang="en-US" sz="2800">
                <a:solidFill>
                  <a:schemeClr val="hlink"/>
                </a:solidFill>
              </a:rPr>
              <a:t>http://certyfikat.polski.pl</a:t>
            </a:r>
            <a:r>
              <a:rPr lang="en-US" sz="2800">
                <a:solidFill>
                  <a:srgbClr val="800000"/>
                </a:solidFill>
              </a:rPr>
              <a:t> </a:t>
            </a:r>
            <a:r>
              <a:rPr lang="en-US" sz="2800"/>
              <a:t>websi</a:t>
            </a:r>
            <a:r>
              <a:rPr lang="pl-PL" sz="2800"/>
              <a:t>t</a:t>
            </a:r>
            <a:r>
              <a:rPr lang="en-US" sz="2800"/>
              <a:t>e PFL learners can find self-evaluation sheets based on Common European Framework of Referenc</a:t>
            </a:r>
            <a:r>
              <a:rPr lang="pl-PL" sz="2800"/>
              <a:t>e</a:t>
            </a:r>
            <a:r>
              <a:rPr lang="en-US" sz="2800"/>
              <a:t> for Languages as well on the PFL Examination Standards</a:t>
            </a:r>
            <a:endParaRPr lang="pl-PL" sz="2800" b="1"/>
          </a:p>
          <a:p>
            <a:endParaRPr lang="pl-PL" sz="180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ela 4"/>
          <p:cNvGraphicFramePr>
            <a:graphicFrameLocks noGrp="1"/>
          </p:cNvGraphicFramePr>
          <p:nvPr/>
        </p:nvGraphicFramePr>
        <p:xfrm>
          <a:off x="467544" y="404664"/>
          <a:ext cx="8194946" cy="5875166"/>
        </p:xfrm>
        <a:graphic>
          <a:graphicData uri="http://schemas.openxmlformats.org/drawingml/2006/table">
            <a:tbl>
              <a:tblPr/>
              <a:tblGrid>
                <a:gridCol w="893530"/>
                <a:gridCol w="7301416"/>
              </a:tblGrid>
              <a:tr h="623497">
                <a:tc gridSpan="2">
                  <a:txBody>
                    <a:bodyPr/>
                    <a:lstStyle/>
                    <a:p>
                      <a:pPr algn="ctr"/>
                      <a:r>
                        <a:rPr lang="pl-PL" sz="2400" b="1" dirty="0">
                          <a:latin typeface="Tahoma"/>
                        </a:rPr>
                        <a:t>Wypowiedź ustna</a:t>
                      </a:r>
                      <a:r>
                        <a:rPr lang="pl-PL" sz="2400" dirty="0">
                          <a:latin typeface="Tahoma"/>
                        </a:rPr>
                        <a:t>: ogólny opis umiejętności</a:t>
                      </a:r>
                      <a:endParaRPr lang="pl-PL" sz="2400" dirty="0">
                        <a:latin typeface="Times New Roman"/>
                      </a:endParaRPr>
                    </a:p>
                    <a:p>
                      <a:pPr algn="ctr"/>
                      <a:r>
                        <a:rPr lang="en-US" sz="2400" b="1" dirty="0">
                          <a:highlight>
                            <a:srgbClr val="C0C0C0"/>
                          </a:highlight>
                          <a:latin typeface="Tahoma"/>
                        </a:rPr>
                        <a:t>SPEAKING: GENERAL DESCRIPTION OF SKILLS</a:t>
                      </a:r>
                      <a:endParaRPr lang="pl-PL" sz="2400" dirty="0">
                        <a:latin typeface="Times New Roman"/>
                      </a:endParaRPr>
                    </a:p>
                  </a:txBody>
                  <a:tcPr marL="75259" marR="75259" marT="75259" marB="75259" anchor="ctr">
                    <a:lnL>
                      <a:noFill/>
                    </a:lnL>
                    <a:lnR>
                      <a:noFill/>
                    </a:lnR>
                    <a:lnT>
                      <a:noFill/>
                    </a:lnT>
                    <a:lnB>
                      <a:noFill/>
                    </a:lnB>
                  </a:tcPr>
                </a:tc>
                <a:tc hMerge="1">
                  <a:txBody>
                    <a:bodyPr/>
                    <a:lstStyle/>
                    <a:p>
                      <a:endParaRPr lang="pl-PL"/>
                    </a:p>
                  </a:txBody>
                  <a:tcPr/>
                </a:tc>
              </a:tr>
              <a:tr h="414806">
                <a:tc>
                  <a:txBody>
                    <a:bodyPr/>
                    <a:lstStyle/>
                    <a:p>
                      <a:pPr algn="ctr"/>
                      <a:r>
                        <a:rPr lang="pl-PL" sz="1000" b="1" dirty="0">
                          <a:latin typeface="Tahoma"/>
                        </a:rPr>
                        <a:t>A1</a:t>
                      </a:r>
                      <a:endParaRPr lang="pl-PL" sz="1000" dirty="0">
                        <a:latin typeface="Times New Roman"/>
                      </a:endParaRPr>
                    </a:p>
                  </a:txBody>
                  <a:tcPr marL="75259" marR="75259" marT="75259" marB="75259" anchor="ctr">
                    <a:lnL>
                      <a:noFill/>
                    </a:lnL>
                    <a:lnR>
                      <a:noFill/>
                    </a:lnR>
                    <a:lnT>
                      <a:noFill/>
                    </a:lnT>
                    <a:lnB>
                      <a:noFill/>
                    </a:lnB>
                  </a:tcPr>
                </a:tc>
                <a:tc>
                  <a:txBody>
                    <a:bodyPr/>
                    <a:lstStyle/>
                    <a:p>
                      <a:pPr algn="just"/>
                      <a:r>
                        <a:rPr lang="pl-PL" sz="1000" dirty="0">
                          <a:latin typeface="Tahoma"/>
                        </a:rPr>
                        <a:t>Zdający potrafi wypowiadać pojedyncze zdania na temat ludzi i miejsc.</a:t>
                      </a:r>
                      <a:endParaRPr lang="pl-PL" sz="1000" dirty="0">
                        <a:latin typeface="Times New Roman"/>
                      </a:endParaRPr>
                    </a:p>
                  </a:txBody>
                  <a:tcPr marL="75259" marR="75259" marT="75259" marB="75259" anchor="ctr">
                    <a:lnL>
                      <a:noFill/>
                    </a:lnL>
                    <a:lnR>
                      <a:noFill/>
                    </a:lnR>
                    <a:lnT>
                      <a:noFill/>
                    </a:lnT>
                    <a:lnB>
                      <a:noFill/>
                    </a:lnB>
                  </a:tcPr>
                </a:tc>
              </a:tr>
              <a:tr h="832188">
                <a:tc>
                  <a:txBody>
                    <a:bodyPr/>
                    <a:lstStyle/>
                    <a:p>
                      <a:pPr algn="ctr"/>
                      <a:r>
                        <a:rPr lang="pl-PL" sz="1000" b="1">
                          <a:latin typeface="Tahoma"/>
                        </a:rPr>
                        <a:t>A2</a:t>
                      </a:r>
                      <a:endParaRPr lang="pl-PL" sz="1000">
                        <a:latin typeface="Times New Roman"/>
                      </a:endParaRPr>
                    </a:p>
                  </a:txBody>
                  <a:tcPr marL="75259" marR="75259" marT="75259" marB="75259" anchor="ctr">
                    <a:lnL>
                      <a:noFill/>
                    </a:lnL>
                    <a:lnR>
                      <a:noFill/>
                    </a:lnR>
                    <a:lnT>
                      <a:noFill/>
                    </a:lnT>
                    <a:lnB>
                      <a:noFill/>
                    </a:lnB>
                  </a:tcPr>
                </a:tc>
                <a:tc>
                  <a:txBody>
                    <a:bodyPr/>
                    <a:lstStyle/>
                    <a:p>
                      <a:pPr algn="just"/>
                      <a:r>
                        <a:rPr lang="pl-PL" sz="1000" dirty="0">
                          <a:latin typeface="Tahoma"/>
                        </a:rPr>
                        <a:t>Zdający potrafi przedstawiać proste opisy lub prezentować osoby, warunki życia lub pracy, codzienne rutynowe czynności, rzeczy lubiane/nielubiane itp. w formie krótkiego ciągu prostych zwrotów i zdań tworzących listę spraw.</a:t>
                      </a:r>
                      <a:endParaRPr lang="pl-PL" sz="1000" dirty="0">
                        <a:latin typeface="Times New Roman"/>
                      </a:endParaRPr>
                    </a:p>
                  </a:txBody>
                  <a:tcPr marL="75259" marR="75259" marT="75259" marB="75259" anchor="ctr">
                    <a:lnL>
                      <a:noFill/>
                    </a:lnL>
                    <a:lnR>
                      <a:noFill/>
                    </a:lnR>
                    <a:lnT>
                      <a:noFill/>
                    </a:lnT>
                    <a:lnB>
                      <a:noFill/>
                    </a:lnB>
                  </a:tcPr>
                </a:tc>
              </a:tr>
              <a:tr h="832188">
                <a:tc>
                  <a:txBody>
                    <a:bodyPr/>
                    <a:lstStyle/>
                    <a:p>
                      <a:pPr algn="ctr"/>
                      <a:r>
                        <a:rPr lang="pl-PL" sz="1000" b="1">
                          <a:latin typeface="Tahoma"/>
                        </a:rPr>
                        <a:t>B1</a:t>
                      </a:r>
                      <a:endParaRPr lang="pl-PL" sz="1000">
                        <a:latin typeface="Times New Roman"/>
                      </a:endParaRPr>
                    </a:p>
                  </a:txBody>
                  <a:tcPr marL="75259" marR="75259" marT="75259" marB="75259" anchor="ctr">
                    <a:lnL>
                      <a:noFill/>
                    </a:lnL>
                    <a:lnR>
                      <a:noFill/>
                    </a:lnR>
                    <a:lnT>
                      <a:noFill/>
                    </a:lnT>
                    <a:lnB>
                      <a:noFill/>
                    </a:lnB>
                    <a:solidFill>
                      <a:srgbClr val="E5B8B7"/>
                    </a:solidFill>
                  </a:tcPr>
                </a:tc>
                <a:tc>
                  <a:txBody>
                    <a:bodyPr/>
                    <a:lstStyle/>
                    <a:p>
                      <a:pPr algn="just"/>
                      <a:r>
                        <a:rPr lang="pl-PL" sz="1000" dirty="0">
                          <a:latin typeface="Tahoma"/>
                        </a:rPr>
                        <a:t>Zdający potrafi dość płynnie prezentować omówienia jednego lub więcej tematów dotyczących jego własnego obszaru zainteresowań, odpowiednio porządkując kolejne zagadnienia.</a:t>
                      </a:r>
                      <a:endParaRPr lang="pl-PL" sz="1000" dirty="0">
                        <a:latin typeface="Times New Roman"/>
                      </a:endParaRPr>
                    </a:p>
                  </a:txBody>
                  <a:tcPr marL="75259" marR="75259" marT="75259" marB="75259" anchor="ctr">
                    <a:lnL>
                      <a:noFill/>
                    </a:lnL>
                    <a:lnR>
                      <a:noFill/>
                    </a:lnR>
                    <a:lnT>
                      <a:noFill/>
                    </a:lnT>
                    <a:lnB>
                      <a:noFill/>
                    </a:lnB>
                    <a:solidFill>
                      <a:srgbClr val="E5B8B7"/>
                    </a:solidFill>
                  </a:tcPr>
                </a:tc>
              </a:tr>
              <a:tr h="1249570">
                <a:tc>
                  <a:txBody>
                    <a:bodyPr/>
                    <a:lstStyle/>
                    <a:p>
                      <a:pPr algn="ctr"/>
                      <a:r>
                        <a:rPr lang="pl-PL" sz="1000" b="1">
                          <a:latin typeface="Tahoma"/>
                        </a:rPr>
                        <a:t>B2</a:t>
                      </a:r>
                      <a:endParaRPr lang="pl-PL" sz="1000">
                        <a:latin typeface="Times New Roman"/>
                      </a:endParaRPr>
                    </a:p>
                  </a:txBody>
                  <a:tcPr marL="75259" marR="75259" marT="75259" marB="75259" anchor="ctr">
                    <a:lnL>
                      <a:noFill/>
                    </a:lnL>
                    <a:lnR>
                      <a:noFill/>
                    </a:lnR>
                    <a:lnT>
                      <a:noFill/>
                    </a:lnT>
                    <a:lnB>
                      <a:noFill/>
                    </a:lnB>
                    <a:solidFill>
                      <a:srgbClr val="E5B8B7"/>
                    </a:solidFill>
                  </a:tcPr>
                </a:tc>
                <a:tc>
                  <a:txBody>
                    <a:bodyPr/>
                    <a:lstStyle/>
                    <a:p>
                      <a:pPr algn="just"/>
                      <a:r>
                        <a:rPr lang="pl-PL" sz="1000" dirty="0">
                          <a:latin typeface="Tahoma"/>
                        </a:rPr>
                        <a:t>Zdający potrafi przedstawiać klarowne, uporządkowane opisy i prezentacje, właściwie podkreślając znaczące kwestie  podając istotne szczegóły i przykłady.</a:t>
                      </a:r>
                      <a:endParaRPr lang="pl-PL" sz="1000" dirty="0">
                        <a:latin typeface="Times New Roman"/>
                      </a:endParaRPr>
                    </a:p>
                    <a:p>
                      <a:pPr algn="just"/>
                      <a:r>
                        <a:rPr lang="pl-PL" sz="1000" dirty="0">
                          <a:latin typeface="Tahoma"/>
                        </a:rPr>
                        <a:t>Potrafi przedstawiać klarowne, szczegółowe opisy i prezentacje zagadnień w szerokim zakresie tematów z dziedziny jego własnych zainteresowań, rozwijając i wspierając niektóre wątki za pomocą stosownych komentarzy i przykładów.</a:t>
                      </a:r>
                      <a:endParaRPr lang="pl-PL" sz="1000" dirty="0">
                        <a:latin typeface="Times New Roman"/>
                      </a:endParaRPr>
                    </a:p>
                  </a:txBody>
                  <a:tcPr marL="75259" marR="75259" marT="75259" marB="75259" anchor="ctr">
                    <a:lnL>
                      <a:noFill/>
                    </a:lnL>
                    <a:lnR>
                      <a:noFill/>
                    </a:lnR>
                    <a:lnT>
                      <a:noFill/>
                    </a:lnT>
                    <a:lnB>
                      <a:noFill/>
                    </a:lnB>
                    <a:solidFill>
                      <a:srgbClr val="E5B8B7"/>
                    </a:solidFill>
                  </a:tcPr>
                </a:tc>
              </a:tr>
              <a:tr h="832188">
                <a:tc>
                  <a:txBody>
                    <a:bodyPr/>
                    <a:lstStyle/>
                    <a:p>
                      <a:pPr algn="ctr"/>
                      <a:r>
                        <a:rPr lang="pl-PL" sz="1000" b="1">
                          <a:latin typeface="Tahoma"/>
                        </a:rPr>
                        <a:t>C1</a:t>
                      </a:r>
                      <a:endParaRPr lang="pl-PL" sz="1000">
                        <a:latin typeface="Times New Roman"/>
                      </a:endParaRPr>
                    </a:p>
                  </a:txBody>
                  <a:tcPr marL="75259" marR="75259" marT="75259" marB="75259" anchor="ctr">
                    <a:lnL>
                      <a:noFill/>
                    </a:lnL>
                    <a:lnR>
                      <a:noFill/>
                    </a:lnR>
                    <a:lnT>
                      <a:noFill/>
                    </a:lnT>
                    <a:lnB>
                      <a:noFill/>
                    </a:lnB>
                  </a:tcPr>
                </a:tc>
                <a:tc>
                  <a:txBody>
                    <a:bodyPr/>
                    <a:lstStyle/>
                    <a:p>
                      <a:pPr algn="just"/>
                      <a:r>
                        <a:rPr lang="pl-PL" sz="1000" dirty="0">
                          <a:latin typeface="Tahoma"/>
                        </a:rPr>
                        <a:t>Zdający potrafi przedstawiać klarowne, szczegółowe opisy i prezentować złożoną tematykę, porządkując i rozwijając poszczególne zagadnienia oraz kończąc swój wywód stosownym wnioskiem.</a:t>
                      </a:r>
                      <a:endParaRPr lang="pl-PL" sz="1000" dirty="0">
                        <a:latin typeface="Times New Roman"/>
                      </a:endParaRPr>
                    </a:p>
                  </a:txBody>
                  <a:tcPr marL="75259" marR="75259" marT="75259" marB="75259" anchor="ctr">
                    <a:lnL>
                      <a:noFill/>
                    </a:lnL>
                    <a:lnR>
                      <a:noFill/>
                    </a:lnR>
                    <a:lnT>
                      <a:noFill/>
                    </a:lnT>
                    <a:lnB>
                      <a:noFill/>
                    </a:lnB>
                  </a:tcPr>
                </a:tc>
              </a:tr>
              <a:tr h="832188">
                <a:tc>
                  <a:txBody>
                    <a:bodyPr/>
                    <a:lstStyle/>
                    <a:p>
                      <a:pPr algn="ctr"/>
                      <a:r>
                        <a:rPr lang="pl-PL" sz="1000" b="1">
                          <a:latin typeface="Tahoma"/>
                        </a:rPr>
                        <a:t>C2</a:t>
                      </a:r>
                      <a:endParaRPr lang="pl-PL" sz="1000">
                        <a:latin typeface="Times New Roman"/>
                      </a:endParaRPr>
                    </a:p>
                  </a:txBody>
                  <a:tcPr marL="75259" marR="75259" marT="75259" marB="75259" anchor="ctr">
                    <a:lnL>
                      <a:noFill/>
                    </a:lnL>
                    <a:lnR>
                      <a:noFill/>
                    </a:lnR>
                    <a:lnT>
                      <a:noFill/>
                    </a:lnT>
                    <a:lnB>
                      <a:noFill/>
                    </a:lnB>
                    <a:solidFill>
                      <a:srgbClr val="E5B8B7"/>
                    </a:solidFill>
                  </a:tcPr>
                </a:tc>
                <a:tc>
                  <a:txBody>
                    <a:bodyPr/>
                    <a:lstStyle/>
                    <a:p>
                      <a:pPr algn="just"/>
                      <a:r>
                        <a:rPr lang="pl-PL" sz="1000" dirty="0">
                          <a:latin typeface="Tahoma"/>
                        </a:rPr>
                        <a:t>Zdający potrafi prezentować klarowne, dobrze skonstruowane, płynne wypowiedzi o przejrzystej strukturze logicznej pozwalające odbiorcy wyodrębnić i zapamiętać najważniejsze treści.</a:t>
                      </a:r>
                      <a:endParaRPr lang="pl-PL" sz="1000" dirty="0">
                        <a:latin typeface="Times New Roman"/>
                      </a:endParaRPr>
                    </a:p>
                  </a:txBody>
                  <a:tcPr marL="75259" marR="75259" marT="75259" marB="75259" anchor="ctr">
                    <a:lnL>
                      <a:noFill/>
                    </a:lnL>
                    <a:lnR>
                      <a:noFill/>
                    </a:lnR>
                    <a:lnT>
                      <a:noFill/>
                    </a:lnT>
                    <a:lnB>
                      <a:noFill/>
                    </a:lnB>
                    <a:solidFill>
                      <a:srgbClr val="E5B8B7"/>
                    </a:solidFill>
                  </a:tcPr>
                </a:tc>
              </a:tr>
            </a:tbl>
          </a:graphicData>
        </a:graphic>
      </p:graphicFrame>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ela 4"/>
          <p:cNvGraphicFramePr>
            <a:graphicFrameLocks noGrp="1"/>
          </p:cNvGraphicFramePr>
          <p:nvPr/>
        </p:nvGraphicFramePr>
        <p:xfrm>
          <a:off x="227707" y="380851"/>
          <a:ext cx="8520608" cy="5636448"/>
        </p:xfrm>
        <a:graphic>
          <a:graphicData uri="http://schemas.openxmlformats.org/drawingml/2006/table">
            <a:tbl>
              <a:tblPr/>
              <a:tblGrid>
                <a:gridCol w="869450"/>
                <a:gridCol w="7651158"/>
              </a:tblGrid>
              <a:tr h="792088">
                <a:tc gridSpan="2">
                  <a:txBody>
                    <a:bodyPr/>
                    <a:lstStyle/>
                    <a:p>
                      <a:pPr algn="ctr"/>
                      <a:r>
                        <a:rPr lang="pl-PL" sz="2400" b="1" dirty="0">
                          <a:latin typeface="Tahoma"/>
                        </a:rPr>
                        <a:t>Wypowiedź pisemna</a:t>
                      </a:r>
                      <a:r>
                        <a:rPr lang="pl-PL" sz="2400" dirty="0">
                          <a:latin typeface="Tahoma"/>
                        </a:rPr>
                        <a:t>: ogólny opis umiejętności</a:t>
                      </a:r>
                      <a:endParaRPr lang="pl-PL" sz="2400" dirty="0">
                        <a:latin typeface="Times New Roman"/>
                      </a:endParaRPr>
                    </a:p>
                    <a:p>
                      <a:pPr algn="ctr"/>
                      <a:r>
                        <a:rPr lang="en-US" sz="2400" b="1" dirty="0">
                          <a:highlight>
                            <a:srgbClr val="C0C0C0"/>
                          </a:highlight>
                          <a:latin typeface="Tahoma"/>
                        </a:rPr>
                        <a:t>WRITING: GENERAL DESCRIPTION TF SKILLS</a:t>
                      </a:r>
                      <a:endParaRPr lang="pl-PL" sz="2400" dirty="0">
                        <a:latin typeface="Times New Roman"/>
                      </a:endParaRPr>
                    </a:p>
                  </a:txBody>
                  <a:tcPr marL="76200" marR="76200" marT="76200" marB="76200">
                    <a:lnL>
                      <a:noFill/>
                    </a:lnL>
                    <a:lnR>
                      <a:noFill/>
                    </a:lnR>
                    <a:lnT>
                      <a:noFill/>
                    </a:lnT>
                    <a:lnB>
                      <a:noFill/>
                    </a:lnB>
                  </a:tcPr>
                </a:tc>
                <a:tc hMerge="1">
                  <a:txBody>
                    <a:bodyPr/>
                    <a:lstStyle/>
                    <a:p>
                      <a:endParaRPr lang="pl-PL"/>
                    </a:p>
                  </a:txBody>
                  <a:tcPr/>
                </a:tc>
              </a:tr>
              <a:tr h="528059">
                <a:tc>
                  <a:txBody>
                    <a:bodyPr/>
                    <a:lstStyle/>
                    <a:p>
                      <a:pPr algn="ctr"/>
                      <a:r>
                        <a:rPr lang="pl-PL" sz="1000" b="1">
                          <a:latin typeface="Tahoma"/>
                        </a:rPr>
                        <a:t>A1</a:t>
                      </a:r>
                      <a:endParaRPr lang="pl-PL" sz="1000">
                        <a:latin typeface="Times New Roman"/>
                      </a:endParaRPr>
                    </a:p>
                  </a:txBody>
                  <a:tcPr marL="76200" marR="76200" marT="76200" marB="76200" anchor="ctr">
                    <a:lnL>
                      <a:noFill/>
                    </a:lnL>
                    <a:lnR>
                      <a:noFill/>
                    </a:lnR>
                    <a:lnT>
                      <a:noFill/>
                    </a:lnT>
                    <a:lnB>
                      <a:noFill/>
                    </a:lnB>
                    <a:solidFill>
                      <a:srgbClr val="FFFFFF"/>
                    </a:solidFill>
                  </a:tcPr>
                </a:tc>
                <a:tc>
                  <a:txBody>
                    <a:bodyPr/>
                    <a:lstStyle/>
                    <a:p>
                      <a:pPr algn="just"/>
                      <a:r>
                        <a:rPr lang="pl-PL" sz="1000">
                          <a:latin typeface="Tahoma"/>
                        </a:rPr>
                        <a:t>Zdający potrafi pisać proste pojedyncze wyrażenia i zdania.</a:t>
                      </a:r>
                      <a:endParaRPr lang="pl-PL" sz="1000">
                        <a:latin typeface="Times New Roman"/>
                      </a:endParaRPr>
                    </a:p>
                  </a:txBody>
                  <a:tcPr marL="76200" marR="76200" marT="76200" marB="76200" anchor="ctr">
                    <a:lnL>
                      <a:noFill/>
                    </a:lnL>
                    <a:lnR>
                      <a:noFill/>
                    </a:lnR>
                    <a:lnT>
                      <a:noFill/>
                    </a:lnT>
                    <a:lnB>
                      <a:noFill/>
                    </a:lnB>
                    <a:solidFill>
                      <a:srgbClr val="FFFFFF"/>
                    </a:solidFill>
                  </a:tcPr>
                </a:tc>
              </a:tr>
              <a:tr h="792088">
                <a:tc>
                  <a:txBody>
                    <a:bodyPr/>
                    <a:lstStyle/>
                    <a:p>
                      <a:pPr algn="ctr"/>
                      <a:r>
                        <a:rPr lang="pl-PL" sz="1000" b="1">
                          <a:latin typeface="Tahoma"/>
                        </a:rPr>
                        <a:t>A2</a:t>
                      </a:r>
                      <a:endParaRPr lang="pl-PL" sz="1000">
                        <a:latin typeface="Times New Roman"/>
                      </a:endParaRPr>
                    </a:p>
                  </a:txBody>
                  <a:tcPr marL="76200" marR="76200" marT="76200" marB="76200" anchor="ctr">
                    <a:lnL>
                      <a:noFill/>
                    </a:lnL>
                    <a:lnR>
                      <a:noFill/>
                    </a:lnR>
                    <a:lnT>
                      <a:noFill/>
                    </a:lnT>
                    <a:lnB>
                      <a:noFill/>
                    </a:lnB>
                    <a:solidFill>
                      <a:srgbClr val="FFFFFF"/>
                    </a:solidFill>
                  </a:tcPr>
                </a:tc>
                <a:tc>
                  <a:txBody>
                    <a:bodyPr/>
                    <a:lstStyle/>
                    <a:p>
                      <a:pPr algn="just"/>
                      <a:r>
                        <a:rPr lang="pl-PL" sz="1000">
                          <a:latin typeface="Tahoma"/>
                        </a:rPr>
                        <a:t>Zdający potrafi pisać teksty składające się z prostych wyrażeń i zdań połączonych prostymi spójnikami, takimi jak „i”, „ale”, czy „dlatego że”.</a:t>
                      </a:r>
                      <a:endParaRPr lang="pl-PL" sz="1000">
                        <a:latin typeface="Times New Roman"/>
                      </a:endParaRPr>
                    </a:p>
                  </a:txBody>
                  <a:tcPr marL="76200" marR="76200" marT="76200" marB="76200" anchor="ctr">
                    <a:lnL>
                      <a:noFill/>
                    </a:lnL>
                    <a:lnR>
                      <a:noFill/>
                    </a:lnR>
                    <a:lnT>
                      <a:noFill/>
                    </a:lnT>
                    <a:lnB>
                      <a:noFill/>
                    </a:lnB>
                    <a:solidFill>
                      <a:srgbClr val="FFFFFF"/>
                    </a:solidFill>
                  </a:tcPr>
                </a:tc>
              </a:tr>
              <a:tr h="792088">
                <a:tc>
                  <a:txBody>
                    <a:bodyPr/>
                    <a:lstStyle/>
                    <a:p>
                      <a:pPr algn="ctr"/>
                      <a:r>
                        <a:rPr lang="pl-PL" sz="1000" b="1">
                          <a:latin typeface="Tahoma"/>
                        </a:rPr>
                        <a:t>B1</a:t>
                      </a:r>
                      <a:endParaRPr lang="pl-PL" sz="1000">
                        <a:latin typeface="Times New Roman"/>
                      </a:endParaRPr>
                    </a:p>
                  </a:txBody>
                  <a:tcPr marL="76200" marR="76200" marT="76200" marB="76200" anchor="ctr">
                    <a:lnL>
                      <a:noFill/>
                    </a:lnL>
                    <a:lnR>
                      <a:noFill/>
                    </a:lnR>
                    <a:lnT>
                      <a:noFill/>
                    </a:lnT>
                    <a:lnB>
                      <a:noFill/>
                    </a:lnB>
                    <a:solidFill>
                      <a:srgbClr val="E5B8B7"/>
                    </a:solidFill>
                  </a:tcPr>
                </a:tc>
                <a:tc>
                  <a:txBody>
                    <a:bodyPr/>
                    <a:lstStyle/>
                    <a:p>
                      <a:pPr algn="just"/>
                      <a:r>
                        <a:rPr lang="pl-PL" sz="1000">
                          <a:latin typeface="Tahoma"/>
                        </a:rPr>
                        <a:t>Zdający potrafi pisać jasne, zwięzłe teksty na rozmaite tematy leżące w polu jego zainteresowań, w formie liniowego ciągu prostych, pojedynczych stwierdzeń.</a:t>
                      </a:r>
                      <a:endParaRPr lang="pl-PL" sz="1000">
                        <a:latin typeface="Times New Roman"/>
                      </a:endParaRPr>
                    </a:p>
                  </a:txBody>
                  <a:tcPr marL="76200" marR="76200" marT="76200" marB="76200" anchor="ctr">
                    <a:lnL>
                      <a:noFill/>
                    </a:lnL>
                    <a:lnR>
                      <a:noFill/>
                    </a:lnR>
                    <a:lnT>
                      <a:noFill/>
                    </a:lnT>
                    <a:lnB>
                      <a:noFill/>
                    </a:lnB>
                    <a:solidFill>
                      <a:srgbClr val="E5B8B7"/>
                    </a:solidFill>
                  </a:tcPr>
                </a:tc>
              </a:tr>
              <a:tr h="792088">
                <a:tc>
                  <a:txBody>
                    <a:bodyPr/>
                    <a:lstStyle/>
                    <a:p>
                      <a:pPr algn="ctr"/>
                      <a:r>
                        <a:rPr lang="pl-PL" sz="1000" b="1">
                          <a:latin typeface="Tahoma"/>
                        </a:rPr>
                        <a:t>B2</a:t>
                      </a:r>
                      <a:endParaRPr lang="pl-PL" sz="1000">
                        <a:latin typeface="Times New Roman"/>
                      </a:endParaRPr>
                    </a:p>
                  </a:txBody>
                  <a:tcPr marL="76200" marR="76200" marT="76200" marB="76200" anchor="ctr">
                    <a:lnL>
                      <a:noFill/>
                    </a:lnL>
                    <a:lnR>
                      <a:noFill/>
                    </a:lnR>
                    <a:lnT>
                      <a:noFill/>
                    </a:lnT>
                    <a:lnB>
                      <a:noFill/>
                    </a:lnB>
                    <a:solidFill>
                      <a:srgbClr val="E5B8B7"/>
                    </a:solidFill>
                  </a:tcPr>
                </a:tc>
                <a:tc>
                  <a:txBody>
                    <a:bodyPr/>
                    <a:lstStyle/>
                    <a:p>
                      <a:pPr algn="just"/>
                      <a:r>
                        <a:rPr lang="pl-PL" sz="1000">
                          <a:latin typeface="Tahoma"/>
                        </a:rPr>
                        <a:t>Zdający potrafi pisać klarowne, szczegółowe teksty na rozmaite tematy związane z własnymi zainteresowaniami, przytaczając i oceniając informacje i argumenty pochodzące z wielu źródeł.</a:t>
                      </a:r>
                      <a:endParaRPr lang="pl-PL" sz="1000">
                        <a:latin typeface="Times New Roman"/>
                      </a:endParaRPr>
                    </a:p>
                  </a:txBody>
                  <a:tcPr marL="76200" marR="76200" marT="76200" marB="76200" anchor="ctr">
                    <a:lnL>
                      <a:noFill/>
                    </a:lnL>
                    <a:lnR>
                      <a:noFill/>
                    </a:lnR>
                    <a:lnT>
                      <a:noFill/>
                    </a:lnT>
                    <a:lnB>
                      <a:noFill/>
                    </a:lnB>
                    <a:solidFill>
                      <a:srgbClr val="E5B8B7"/>
                    </a:solidFill>
                  </a:tcPr>
                </a:tc>
              </a:tr>
              <a:tr h="1056117">
                <a:tc>
                  <a:txBody>
                    <a:bodyPr/>
                    <a:lstStyle/>
                    <a:p>
                      <a:pPr algn="ctr"/>
                      <a:r>
                        <a:rPr lang="pl-PL" sz="1000" b="1">
                          <a:latin typeface="Tahoma"/>
                        </a:rPr>
                        <a:t>C1</a:t>
                      </a:r>
                      <a:endParaRPr lang="pl-PL" sz="1000">
                        <a:latin typeface="Times New Roman"/>
                      </a:endParaRPr>
                    </a:p>
                  </a:txBody>
                  <a:tcPr marL="76200" marR="76200" marT="76200" marB="76200" anchor="ctr">
                    <a:lnL>
                      <a:noFill/>
                    </a:lnL>
                    <a:lnR>
                      <a:noFill/>
                    </a:lnR>
                    <a:lnT>
                      <a:noFill/>
                    </a:lnT>
                    <a:lnB>
                      <a:noFill/>
                    </a:lnB>
                  </a:tcPr>
                </a:tc>
                <a:tc>
                  <a:txBody>
                    <a:bodyPr/>
                    <a:lstStyle/>
                    <a:p>
                      <a:pPr algn="just"/>
                      <a:r>
                        <a:rPr lang="pl-PL" sz="1000">
                          <a:latin typeface="Tahoma"/>
                        </a:rPr>
                        <a:t>Zdający potrafi pisać klarowne i dobrze skonstruowane teksty na złożone tematy, podkreślając istotne kwestie, rozwijając wyrażane poglądy i uzasadniając je dodatkowymi argumentami oraz właściwymi przykładami, formułując przy tym stosowne wnioski.</a:t>
                      </a:r>
                      <a:endParaRPr lang="pl-PL" sz="1000">
                        <a:latin typeface="Times New Roman"/>
                      </a:endParaRPr>
                    </a:p>
                  </a:txBody>
                  <a:tcPr marL="76200" marR="76200" marT="76200" marB="76200" anchor="ctr">
                    <a:lnL>
                      <a:noFill/>
                    </a:lnL>
                    <a:lnR>
                      <a:noFill/>
                    </a:lnR>
                    <a:lnT>
                      <a:noFill/>
                    </a:lnT>
                    <a:lnB>
                      <a:noFill/>
                    </a:lnB>
                  </a:tcPr>
                </a:tc>
              </a:tr>
              <a:tr h="792088">
                <a:tc>
                  <a:txBody>
                    <a:bodyPr/>
                    <a:lstStyle/>
                    <a:p>
                      <a:pPr algn="ctr"/>
                      <a:r>
                        <a:rPr lang="pl-PL" sz="1000" b="1">
                          <a:latin typeface="Tahoma"/>
                        </a:rPr>
                        <a:t>C2</a:t>
                      </a:r>
                      <a:endParaRPr lang="pl-PL" sz="1000">
                        <a:latin typeface="Times New Roman"/>
                      </a:endParaRPr>
                    </a:p>
                  </a:txBody>
                  <a:tcPr marL="76200" marR="76200" marT="76200" marB="76200" anchor="ctr">
                    <a:lnL>
                      <a:noFill/>
                    </a:lnL>
                    <a:lnR>
                      <a:noFill/>
                    </a:lnR>
                    <a:lnT>
                      <a:noFill/>
                    </a:lnT>
                    <a:lnB>
                      <a:noFill/>
                    </a:lnB>
                    <a:solidFill>
                      <a:srgbClr val="E5B8B7"/>
                    </a:solidFill>
                  </a:tcPr>
                </a:tc>
                <a:tc>
                  <a:txBody>
                    <a:bodyPr/>
                    <a:lstStyle/>
                    <a:p>
                      <a:pPr algn="just"/>
                      <a:r>
                        <a:rPr lang="pl-PL" sz="1000" dirty="0">
                          <a:latin typeface="Tahoma"/>
                        </a:rPr>
                        <a:t>Zdający umie pisać w sposób klarowny i sprawny złożone teksty, stosując odpowiedni styl i logiczną kompozycję, ułatwiające czytelnikowi odnajdywanie istotnych treści.</a:t>
                      </a:r>
                      <a:endParaRPr lang="pl-PL" sz="1000" dirty="0">
                        <a:latin typeface="Times New Roman"/>
                      </a:endParaRPr>
                    </a:p>
                  </a:txBody>
                  <a:tcPr marL="76200" marR="76200" marT="76200" marB="76200" anchor="ctr">
                    <a:lnL>
                      <a:noFill/>
                    </a:lnL>
                    <a:lnR>
                      <a:noFill/>
                    </a:lnR>
                    <a:lnT>
                      <a:noFill/>
                    </a:lnT>
                    <a:lnB>
                      <a:noFill/>
                    </a:lnB>
                    <a:solidFill>
                      <a:srgbClr val="E5B8B7"/>
                    </a:solidFill>
                  </a:tcPr>
                </a:tc>
              </a:tr>
            </a:tbl>
          </a:graphicData>
        </a:graphic>
      </p:graphicFrame>
      <p:sp>
        <p:nvSpPr>
          <p:cNvPr id="13316" name="Rectangle 4"/>
          <p:cNvSpPr>
            <a:spLocks noChangeArrowheads="1"/>
          </p:cNvSpPr>
          <p:nvPr/>
        </p:nvSpPr>
        <p:spPr bwMode="auto">
          <a:xfrm>
            <a:off x="304800" y="838200"/>
            <a:ext cx="8382000" cy="457200"/>
          </a:xfrm>
          <a:prstGeom prst="rect">
            <a:avLst/>
          </a:prstGeom>
          <a:solidFill>
            <a:srgbClr val="C0C0C0"/>
          </a:solidFill>
          <a:ln w="9525">
            <a:solidFill>
              <a:schemeClr val="tx1"/>
            </a:solidFill>
            <a:miter lim="800000"/>
            <a:headEnd/>
            <a:tailEnd/>
          </a:ln>
          <a:effectLst/>
        </p:spPr>
        <p:txBody>
          <a:bodyPr wrap="none" anchor="ctr"/>
          <a:lstStyle/>
          <a:p>
            <a:endParaRPr lang="pl-PL"/>
          </a:p>
        </p:txBody>
      </p:sp>
      <p:sp>
        <p:nvSpPr>
          <p:cNvPr id="13318" name="Text Box 6"/>
          <p:cNvSpPr txBox="1">
            <a:spLocks noChangeArrowheads="1"/>
          </p:cNvSpPr>
          <p:nvPr/>
        </p:nvSpPr>
        <p:spPr bwMode="auto">
          <a:xfrm>
            <a:off x="914400" y="838200"/>
            <a:ext cx="7315200" cy="457200"/>
          </a:xfrm>
          <a:prstGeom prst="rect">
            <a:avLst/>
          </a:prstGeom>
          <a:noFill/>
          <a:ln w="9525">
            <a:noFill/>
            <a:miter lim="800000"/>
            <a:headEnd/>
            <a:tailEnd/>
          </a:ln>
          <a:effectLst/>
        </p:spPr>
        <p:txBody>
          <a:bodyPr>
            <a:spAutoFit/>
          </a:bodyPr>
          <a:lstStyle/>
          <a:p>
            <a:pPr>
              <a:spcBef>
                <a:spcPct val="50000"/>
              </a:spcBef>
            </a:pPr>
            <a:r>
              <a:rPr lang="pl-PL" sz="2400" b="1"/>
              <a:t>WRITING: GENERAL DESCRIPTION OF SKILLS</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1"/>
          <p:cNvSpPr>
            <a:spLocks noChangeArrowheads="1"/>
          </p:cNvSpPr>
          <p:nvPr/>
        </p:nvSpPr>
        <p:spPr bwMode="auto">
          <a:xfrm>
            <a:off x="0" y="0"/>
            <a:ext cx="9144000" cy="457200"/>
          </a:xfrm>
          <a:prstGeom prst="rect">
            <a:avLst/>
          </a:prstGeom>
          <a:noFill/>
          <a:ln w="9525">
            <a:noFill/>
            <a:miter lim="800000"/>
            <a:headEnd/>
            <a:tailEnd/>
          </a:ln>
        </p:spPr>
        <p:txBody>
          <a:bodyPr wrap="none" anchor="ctr">
            <a:spAutoFit/>
          </a:bodyPr>
          <a:lstStyle/>
          <a:p>
            <a:r>
              <a:rPr lang="pl-PL" sz="1000">
                <a:latin typeface="Tahoma" pitchFamily="34" charset="0"/>
                <a:ea typeface="Arial Unicode MS" pitchFamily="34" charset="-128"/>
                <a:cs typeface="Tahoma" pitchFamily="34" charset="0"/>
              </a:rPr>
              <a:t> </a:t>
            </a:r>
            <a:endParaRPr lang="pl-PL" sz="1800">
              <a:latin typeface="Arial" charset="0"/>
              <a:ea typeface="Arial Unicode MS" pitchFamily="34" charset="-128"/>
            </a:endParaRPr>
          </a:p>
        </p:txBody>
      </p:sp>
      <p:sp>
        <p:nvSpPr>
          <p:cNvPr id="14339" name="Rectangle 2"/>
          <p:cNvSpPr>
            <a:spLocks noChangeArrowheads="1"/>
          </p:cNvSpPr>
          <p:nvPr/>
        </p:nvSpPr>
        <p:spPr bwMode="auto">
          <a:xfrm>
            <a:off x="0" y="0"/>
            <a:ext cx="9144000" cy="457200"/>
          </a:xfrm>
          <a:prstGeom prst="rect">
            <a:avLst/>
          </a:prstGeom>
          <a:noFill/>
          <a:ln w="9525">
            <a:noFill/>
            <a:miter lim="800000"/>
            <a:headEnd/>
            <a:tailEnd/>
          </a:ln>
        </p:spPr>
        <p:txBody>
          <a:bodyPr wrap="none" anchor="ctr">
            <a:spAutoFit/>
          </a:bodyPr>
          <a:lstStyle/>
          <a:p>
            <a:r>
              <a:rPr lang="pl-PL" sz="1000">
                <a:latin typeface="Tahoma" pitchFamily="34" charset="0"/>
                <a:ea typeface="Arial Unicode MS" pitchFamily="34" charset="-128"/>
                <a:cs typeface="Tahoma" pitchFamily="34" charset="0"/>
              </a:rPr>
              <a:t> </a:t>
            </a:r>
            <a:endParaRPr lang="pl-PL" sz="1800">
              <a:latin typeface="Arial" charset="0"/>
              <a:ea typeface="Arial Unicode MS" pitchFamily="34" charset="-128"/>
            </a:endParaRPr>
          </a:p>
        </p:txBody>
      </p:sp>
      <p:sp>
        <p:nvSpPr>
          <p:cNvPr id="12" name="pole tekstowe 11"/>
          <p:cNvSpPr txBox="1"/>
          <p:nvPr/>
        </p:nvSpPr>
        <p:spPr>
          <a:xfrm>
            <a:off x="584448" y="1574577"/>
            <a:ext cx="8352929" cy="4093428"/>
          </a:xfrm>
          <a:prstGeom prst="rect">
            <a:avLst/>
          </a:prstGeom>
          <a:noFill/>
        </p:spPr>
        <p:txBody>
          <a:bodyPr>
            <a:spAutoFit/>
          </a:bodyPr>
          <a:lstStyle/>
          <a:p>
            <a:pPr fontAlgn="auto">
              <a:spcBef>
                <a:spcPts val="0"/>
              </a:spcBef>
              <a:spcAft>
                <a:spcPts val="0"/>
              </a:spcAft>
              <a:defRPr/>
            </a:pPr>
            <a:r>
              <a:rPr lang="pl-PL" sz="2400" b="1" dirty="0" err="1">
                <a:latin typeface="Tahoma"/>
                <a:cs typeface="+mn-cs"/>
              </a:rPr>
              <a:t>Also</a:t>
            </a:r>
            <a:r>
              <a:rPr lang="pl-PL" sz="2400" b="1" dirty="0">
                <a:latin typeface="Tahoma"/>
                <a:cs typeface="+mn-cs"/>
              </a:rPr>
              <a:t>:</a:t>
            </a:r>
          </a:p>
          <a:p>
            <a:pPr fontAlgn="auto">
              <a:spcBef>
                <a:spcPts val="0"/>
              </a:spcBef>
              <a:spcAft>
                <a:spcPts val="0"/>
              </a:spcAft>
              <a:defRPr/>
            </a:pPr>
            <a:endParaRPr lang="pl-PL" sz="2400" b="1" dirty="0">
              <a:latin typeface="Tahoma"/>
              <a:cs typeface="+mn-cs"/>
            </a:endParaRPr>
          </a:p>
          <a:p>
            <a:pPr fontAlgn="auto">
              <a:spcBef>
                <a:spcPts val="0"/>
              </a:spcBef>
              <a:spcAft>
                <a:spcPts val="0"/>
              </a:spcAft>
              <a:defRPr/>
            </a:pPr>
            <a:r>
              <a:rPr lang="pl-PL" sz="2400" b="1" dirty="0">
                <a:solidFill>
                  <a:schemeClr val="tx2">
                    <a:lumMod val="60000"/>
                    <a:lumOff val="40000"/>
                  </a:schemeClr>
                </a:solidFill>
                <a:latin typeface="Tahoma"/>
                <a:cs typeface="+mn-cs"/>
              </a:rPr>
              <a:t>Rozumienie ze słuchu</a:t>
            </a:r>
            <a:r>
              <a:rPr lang="pl-PL" sz="2400" dirty="0">
                <a:solidFill>
                  <a:schemeClr val="tx2">
                    <a:lumMod val="60000"/>
                    <a:lumOff val="40000"/>
                  </a:schemeClr>
                </a:solidFill>
                <a:latin typeface="Tahoma"/>
                <a:cs typeface="+mn-cs"/>
              </a:rPr>
              <a:t>: ogólny opis umiejętności</a:t>
            </a:r>
            <a:endParaRPr lang="pl-PL" sz="2400" dirty="0">
              <a:solidFill>
                <a:schemeClr val="tx2">
                  <a:lumMod val="60000"/>
                  <a:lumOff val="40000"/>
                </a:schemeClr>
              </a:solidFill>
              <a:latin typeface="Times New Roman"/>
              <a:cs typeface="+mn-cs"/>
            </a:endParaRPr>
          </a:p>
          <a:p>
            <a:pPr fontAlgn="auto">
              <a:spcBef>
                <a:spcPts val="0"/>
              </a:spcBef>
              <a:spcAft>
                <a:spcPts val="0"/>
              </a:spcAft>
              <a:defRPr/>
            </a:pPr>
            <a:r>
              <a:rPr lang="en-US" sz="2400" b="1" dirty="0">
                <a:highlight>
                  <a:srgbClr val="C0C0C0"/>
                </a:highlight>
                <a:latin typeface="Tahoma"/>
                <a:cs typeface="+mn-cs"/>
              </a:rPr>
              <a:t>LISTENING COMPREHENSION: GENERAL DESCRIPTION OF SKILLS</a:t>
            </a:r>
            <a:endParaRPr lang="pl-PL" sz="2400" b="1" dirty="0">
              <a:highlight>
                <a:srgbClr val="C0C0C0"/>
              </a:highlight>
              <a:latin typeface="Tahoma"/>
              <a:cs typeface="+mn-cs"/>
            </a:endParaRPr>
          </a:p>
          <a:p>
            <a:pPr fontAlgn="auto">
              <a:spcBef>
                <a:spcPts val="0"/>
              </a:spcBef>
              <a:spcAft>
                <a:spcPts val="0"/>
              </a:spcAft>
              <a:defRPr/>
            </a:pPr>
            <a:endParaRPr lang="pl-PL" sz="2400" dirty="0">
              <a:latin typeface="Times New Roman"/>
              <a:cs typeface="+mn-cs"/>
            </a:endParaRPr>
          </a:p>
          <a:p>
            <a:pPr fontAlgn="t">
              <a:spcBef>
                <a:spcPts val="0"/>
              </a:spcBef>
              <a:spcAft>
                <a:spcPts val="0"/>
              </a:spcAft>
              <a:defRPr/>
            </a:pPr>
            <a:r>
              <a:rPr lang="pl-PL" sz="2800" b="1" dirty="0">
                <a:solidFill>
                  <a:schemeClr val="tx2">
                    <a:lumMod val="60000"/>
                    <a:lumOff val="40000"/>
                  </a:schemeClr>
                </a:solidFill>
                <a:latin typeface="+mn-lt"/>
                <a:cs typeface="+mn-cs"/>
              </a:rPr>
              <a:t>Czytanie ze zrozumieniem</a:t>
            </a:r>
            <a:r>
              <a:rPr lang="pl-PL" sz="2800" dirty="0">
                <a:solidFill>
                  <a:schemeClr val="tx2">
                    <a:lumMod val="60000"/>
                    <a:lumOff val="40000"/>
                  </a:schemeClr>
                </a:solidFill>
                <a:latin typeface="+mn-lt"/>
                <a:cs typeface="+mn-cs"/>
              </a:rPr>
              <a:t>: ogólny opis umiejętności</a:t>
            </a:r>
          </a:p>
          <a:p>
            <a:pPr fontAlgn="t">
              <a:spcBef>
                <a:spcPts val="0"/>
              </a:spcBef>
              <a:spcAft>
                <a:spcPts val="0"/>
              </a:spcAft>
              <a:defRPr/>
            </a:pPr>
            <a:r>
              <a:rPr lang="en-US" sz="2800" b="1" dirty="0">
                <a:latin typeface="+mn-lt"/>
                <a:cs typeface="+mn-cs"/>
              </a:rPr>
              <a:t>READING COMPREHENSION: GNERAL DESCRIPTION OF SKILLS</a:t>
            </a:r>
            <a:endParaRPr lang="pl-PL" sz="2800" dirty="0">
              <a:latin typeface="+mn-lt"/>
              <a:cs typeface="+mn-cs"/>
            </a:endParaRPr>
          </a:p>
          <a:p>
            <a:pPr fontAlgn="t">
              <a:spcBef>
                <a:spcPts val="0"/>
              </a:spcBef>
              <a:spcAft>
                <a:spcPts val="0"/>
              </a:spcAft>
              <a:defRPr/>
            </a:pPr>
            <a:endParaRPr lang="pl-PL" sz="1400" dirty="0">
              <a:latin typeface="+mn-lt"/>
              <a:cs typeface="+mn-cs"/>
            </a:endParaRPr>
          </a:p>
          <a:p>
            <a:pPr fontAlgn="auto">
              <a:spcBef>
                <a:spcPts val="0"/>
              </a:spcBef>
              <a:spcAft>
                <a:spcPts val="0"/>
              </a:spcAft>
              <a:defRPr/>
            </a:pPr>
            <a:endParaRPr lang="pl-PL" sz="1800" dirty="0">
              <a:latin typeface="+mn-lt"/>
              <a:cs typeface="+mn-cs"/>
            </a:endParaRPr>
          </a:p>
        </p:txBody>
      </p:sp>
      <p:sp>
        <p:nvSpPr>
          <p:cNvPr id="14341" name="Rectangle 5"/>
          <p:cNvSpPr>
            <a:spLocks noChangeArrowheads="1"/>
          </p:cNvSpPr>
          <p:nvPr/>
        </p:nvSpPr>
        <p:spPr bwMode="auto">
          <a:xfrm>
            <a:off x="685800" y="4343400"/>
            <a:ext cx="8458200" cy="685800"/>
          </a:xfrm>
          <a:prstGeom prst="rect">
            <a:avLst/>
          </a:prstGeom>
          <a:solidFill>
            <a:srgbClr val="B2B2B2"/>
          </a:solidFill>
          <a:ln w="9525">
            <a:solidFill>
              <a:schemeClr val="tx1"/>
            </a:solidFill>
            <a:miter lim="800000"/>
            <a:headEnd/>
            <a:tailEnd/>
          </a:ln>
          <a:effectLst/>
        </p:spPr>
        <p:txBody>
          <a:bodyPr wrap="none" anchor="ctr"/>
          <a:lstStyle/>
          <a:p>
            <a:endParaRPr lang="pl-PL"/>
          </a:p>
        </p:txBody>
      </p:sp>
      <p:sp>
        <p:nvSpPr>
          <p:cNvPr id="14342" name="Text Box 6"/>
          <p:cNvSpPr txBox="1">
            <a:spLocks noChangeArrowheads="1"/>
          </p:cNvSpPr>
          <p:nvPr/>
        </p:nvSpPr>
        <p:spPr bwMode="auto">
          <a:xfrm>
            <a:off x="685800" y="4495800"/>
            <a:ext cx="8305800" cy="396875"/>
          </a:xfrm>
          <a:prstGeom prst="rect">
            <a:avLst/>
          </a:prstGeom>
          <a:noFill/>
          <a:ln w="9525">
            <a:noFill/>
            <a:miter lim="800000"/>
            <a:headEnd/>
            <a:tailEnd/>
          </a:ln>
          <a:effectLst/>
        </p:spPr>
        <p:txBody>
          <a:bodyPr>
            <a:spAutoFit/>
          </a:bodyPr>
          <a:lstStyle/>
          <a:p>
            <a:pPr>
              <a:spcBef>
                <a:spcPct val="50000"/>
              </a:spcBef>
            </a:pPr>
            <a:r>
              <a:rPr lang="pl-PL" sz="2000" b="1"/>
              <a:t>READING COMPREHENSION: GENERAL DESCRIPTION OF SKILLS</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pole tekstowe 3"/>
          <p:cNvSpPr txBox="1">
            <a:spLocks noChangeArrowheads="1"/>
          </p:cNvSpPr>
          <p:nvPr/>
        </p:nvSpPr>
        <p:spPr bwMode="auto">
          <a:xfrm>
            <a:off x="250825" y="333375"/>
            <a:ext cx="8893175" cy="368300"/>
          </a:xfrm>
          <a:prstGeom prst="rect">
            <a:avLst/>
          </a:prstGeom>
          <a:noFill/>
          <a:ln w="9525">
            <a:noFill/>
            <a:miter lim="800000"/>
            <a:headEnd/>
            <a:tailEnd/>
          </a:ln>
        </p:spPr>
        <p:txBody>
          <a:bodyPr>
            <a:spAutoFit/>
          </a:bodyPr>
          <a:lstStyle/>
          <a:p>
            <a:endParaRPr lang="en-GB" sz="1800"/>
          </a:p>
        </p:txBody>
      </p:sp>
      <p:sp>
        <p:nvSpPr>
          <p:cNvPr id="15363" name="Rectangle 2"/>
          <p:cNvSpPr>
            <a:spLocks noChangeArrowheads="1"/>
          </p:cNvSpPr>
          <p:nvPr/>
        </p:nvSpPr>
        <p:spPr bwMode="auto">
          <a:xfrm>
            <a:off x="495300" y="685800"/>
            <a:ext cx="8496300" cy="5124450"/>
          </a:xfrm>
          <a:prstGeom prst="rect">
            <a:avLst/>
          </a:prstGeom>
          <a:noFill/>
          <a:ln w="9525">
            <a:noFill/>
            <a:miter lim="800000"/>
            <a:headEnd/>
            <a:tailEnd/>
          </a:ln>
        </p:spPr>
        <p:txBody>
          <a:bodyPr anchor="ctr">
            <a:spAutoFit/>
          </a:bodyPr>
          <a:lstStyle/>
          <a:p>
            <a:r>
              <a:rPr lang="pl-PL" sz="3200">
                <a:solidFill>
                  <a:srgbClr val="800000"/>
                </a:solidFill>
                <a:latin typeface="Tahoma" pitchFamily="34" charset="0"/>
                <a:ea typeface="Times New Roman" pitchFamily="18" charset="0"/>
                <a:cs typeface="Tahoma" pitchFamily="34" charset="0"/>
              </a:rPr>
              <a:t>The impact of  language certificate exams’ system on Polish as a foreign /second language education in Poland </a:t>
            </a:r>
            <a:endParaRPr lang="pl-PL" sz="3200">
              <a:solidFill>
                <a:srgbClr val="800000"/>
              </a:solidFill>
              <a:latin typeface="Arial" charset="0"/>
              <a:ea typeface="Times New Roman" pitchFamily="18" charset="0"/>
              <a:cs typeface="Tahoma" pitchFamily="34" charset="0"/>
            </a:endParaRPr>
          </a:p>
          <a:p>
            <a:pPr eaLnBrk="0" hangingPunct="0">
              <a:buFont typeface="Arial" charset="0"/>
              <a:buChar char="•"/>
            </a:pPr>
            <a:endParaRPr lang="pl-PL" sz="1800">
              <a:latin typeface="Tahoma" pitchFamily="34" charset="0"/>
              <a:ea typeface="Times New Roman" pitchFamily="18" charset="0"/>
              <a:cs typeface="Tahoma" pitchFamily="34" charset="0"/>
            </a:endParaRPr>
          </a:p>
          <a:p>
            <a:pPr eaLnBrk="0" hangingPunct="0">
              <a:buFont typeface="Arial" charset="0"/>
              <a:buChar char="•"/>
            </a:pPr>
            <a:r>
              <a:rPr lang="pl-PL" sz="1800">
                <a:latin typeface="Tahoma" pitchFamily="34" charset="0"/>
                <a:ea typeface="Times New Roman" pitchFamily="18" charset="0"/>
                <a:cs typeface="Tahoma" pitchFamily="34" charset="0"/>
              </a:rPr>
              <a:t> </a:t>
            </a:r>
            <a:r>
              <a:rPr lang="en-US" sz="1800">
                <a:latin typeface="Tahoma" pitchFamily="34" charset="0"/>
                <a:ea typeface="Times New Roman" pitchFamily="18" charset="0"/>
                <a:cs typeface="Tahoma" pitchFamily="34" charset="0"/>
              </a:rPr>
              <a:t>Counse</a:t>
            </a:r>
            <a:r>
              <a:rPr lang="pl-PL" sz="1800">
                <a:latin typeface="Tahoma" pitchFamily="34" charset="0"/>
                <a:ea typeface="Times New Roman" pitchFamily="18" charset="0"/>
                <a:cs typeface="Tahoma" pitchFamily="34" charset="0"/>
              </a:rPr>
              <a:t>l</a:t>
            </a:r>
            <a:r>
              <a:rPr lang="en-US" sz="1800">
                <a:latin typeface="Tahoma" pitchFamily="34" charset="0"/>
                <a:ea typeface="Times New Roman" pitchFamily="18" charset="0"/>
                <a:cs typeface="Tahoma" pitchFamily="34" charset="0"/>
              </a:rPr>
              <a:t>ling on how to pass the certificate exams of P</a:t>
            </a:r>
            <a:r>
              <a:rPr lang="pl-PL" sz="1800">
                <a:latin typeface="Tahoma" pitchFamily="34" charset="0"/>
                <a:ea typeface="Times New Roman" pitchFamily="18" charset="0"/>
                <a:cs typeface="Tahoma" pitchFamily="34" charset="0"/>
              </a:rPr>
              <a:t>FL </a:t>
            </a:r>
            <a:r>
              <a:rPr lang="en-US" sz="1800">
                <a:latin typeface="Tahoma" pitchFamily="34" charset="0"/>
                <a:ea typeface="Times New Roman" pitchFamily="18" charset="0"/>
                <a:cs typeface="Tahoma" pitchFamily="34" charset="0"/>
              </a:rPr>
              <a:t>is becoming an important offer in many educational centr</a:t>
            </a:r>
            <a:r>
              <a:rPr lang="pl-PL" sz="1800">
                <a:latin typeface="Tahoma" pitchFamily="34" charset="0"/>
                <a:ea typeface="Times New Roman" pitchFamily="18" charset="0"/>
                <a:cs typeface="Tahoma" pitchFamily="34" charset="0"/>
              </a:rPr>
              <a:t>e</a:t>
            </a:r>
            <a:r>
              <a:rPr lang="en-US" sz="1800">
                <a:latin typeface="Tahoma" pitchFamily="34" charset="0"/>
                <a:ea typeface="Times New Roman" pitchFamily="18" charset="0"/>
                <a:cs typeface="Tahoma" pitchFamily="34" charset="0"/>
              </a:rPr>
              <a:t>s; special classes for foreigners counsel</a:t>
            </a:r>
            <a:r>
              <a:rPr lang="pl-PL" sz="1800">
                <a:latin typeface="Tahoma" pitchFamily="34" charset="0"/>
                <a:ea typeface="Times New Roman" pitchFamily="18" charset="0"/>
                <a:cs typeface="Tahoma" pitchFamily="34" charset="0"/>
              </a:rPr>
              <a:t>l</a:t>
            </a:r>
            <a:r>
              <a:rPr lang="en-US" sz="1800">
                <a:latin typeface="Tahoma" pitchFamily="34" charset="0"/>
                <a:ea typeface="Times New Roman" pitchFamily="18" charset="0"/>
                <a:cs typeface="Tahoma" pitchFamily="34" charset="0"/>
              </a:rPr>
              <a:t>ing them how to prepare and pass the examination are provided.</a:t>
            </a:r>
            <a:endParaRPr lang="pl-PL" sz="1800">
              <a:latin typeface="Arial" charset="0"/>
              <a:ea typeface="Times New Roman" pitchFamily="18" charset="0"/>
            </a:endParaRPr>
          </a:p>
          <a:p>
            <a:pPr eaLnBrk="0" hangingPunct="0">
              <a:buFont typeface="Arial" charset="0"/>
              <a:buChar char="•"/>
            </a:pPr>
            <a:endParaRPr lang="pl-PL" sz="1800">
              <a:latin typeface="Tahoma" pitchFamily="34" charset="0"/>
              <a:ea typeface="Times New Roman" pitchFamily="18" charset="0"/>
            </a:endParaRPr>
          </a:p>
          <a:p>
            <a:pPr eaLnBrk="0" hangingPunct="0">
              <a:buFont typeface="Arial" charset="0"/>
              <a:buChar char="•"/>
            </a:pPr>
            <a:r>
              <a:rPr lang="pl-PL" sz="1800">
                <a:latin typeface="Tahoma" pitchFamily="34" charset="0"/>
                <a:ea typeface="Times New Roman" pitchFamily="18" charset="0"/>
              </a:rPr>
              <a:t> </a:t>
            </a:r>
            <a:r>
              <a:rPr lang="en-US" sz="1800">
                <a:solidFill>
                  <a:srgbClr val="990000"/>
                </a:solidFill>
                <a:latin typeface="Tahoma" pitchFamily="34" charset="0"/>
                <a:ea typeface="Times New Roman" pitchFamily="18" charset="0"/>
              </a:rPr>
              <a:t>Usually the classes are conducted by the members of The Examiners and the Examination Tasks Authors’ Team (around 40 persons from the leading PFL academic centr</a:t>
            </a:r>
            <a:r>
              <a:rPr lang="pl-PL" sz="1800">
                <a:solidFill>
                  <a:srgbClr val="990000"/>
                </a:solidFill>
                <a:latin typeface="Tahoma" pitchFamily="34" charset="0"/>
                <a:ea typeface="Times New Roman" pitchFamily="18" charset="0"/>
              </a:rPr>
              <a:t>e</a:t>
            </a:r>
            <a:r>
              <a:rPr lang="en-US" sz="1800">
                <a:solidFill>
                  <a:srgbClr val="990000"/>
                </a:solidFill>
                <a:latin typeface="Tahoma" pitchFamily="34" charset="0"/>
                <a:ea typeface="Times New Roman" pitchFamily="18" charset="0"/>
              </a:rPr>
              <a:t>s in Poland). </a:t>
            </a:r>
            <a:endParaRPr lang="pl-PL" sz="1800">
              <a:solidFill>
                <a:srgbClr val="990000"/>
              </a:solidFill>
              <a:latin typeface="Arial" charset="0"/>
              <a:ea typeface="Times New Roman" pitchFamily="18" charset="0"/>
            </a:endParaRPr>
          </a:p>
          <a:p>
            <a:pPr eaLnBrk="0" hangingPunct="0"/>
            <a:endParaRPr lang="pl-PL" sz="1800">
              <a:solidFill>
                <a:srgbClr val="990000"/>
              </a:solidFill>
              <a:latin typeface="Tahoma" pitchFamily="34" charset="0"/>
              <a:ea typeface="Times New Roman" pitchFamily="18" charset="0"/>
            </a:endParaRPr>
          </a:p>
          <a:p>
            <a:pPr eaLnBrk="0" hangingPunct="0">
              <a:buFont typeface="Arial" charset="0"/>
              <a:buChar char="•"/>
            </a:pPr>
            <a:r>
              <a:rPr lang="pl-PL" sz="1800">
                <a:latin typeface="Tahoma" pitchFamily="34" charset="0"/>
                <a:ea typeface="Times New Roman" pitchFamily="18" charset="0"/>
              </a:rPr>
              <a:t> </a:t>
            </a:r>
            <a:r>
              <a:rPr lang="en-US" sz="1800">
                <a:latin typeface="Tahoma" pitchFamily="34" charset="0"/>
                <a:ea typeface="Times New Roman" pitchFamily="18" charset="0"/>
              </a:rPr>
              <a:t>Information on the certificate exams of P</a:t>
            </a:r>
            <a:r>
              <a:rPr lang="pl-PL" sz="1800">
                <a:latin typeface="Tahoma" pitchFamily="34" charset="0"/>
                <a:ea typeface="Times New Roman" pitchFamily="18" charset="0"/>
              </a:rPr>
              <a:t>FL </a:t>
            </a:r>
            <a:r>
              <a:rPr lang="en-US" sz="1800">
                <a:latin typeface="Tahoma" pitchFamily="34" charset="0"/>
                <a:ea typeface="Times New Roman" pitchFamily="18" charset="0"/>
              </a:rPr>
              <a:t>is becoming a curriculum offer of many universit</a:t>
            </a:r>
            <a:r>
              <a:rPr lang="pl-PL" sz="1800">
                <a:latin typeface="Tahoma" pitchFamily="34" charset="0"/>
                <a:ea typeface="Times New Roman" pitchFamily="18" charset="0"/>
              </a:rPr>
              <a:t>y</a:t>
            </a:r>
            <a:r>
              <a:rPr lang="en-US" sz="1800">
                <a:latin typeface="Tahoma" pitchFamily="34" charset="0"/>
                <a:ea typeface="Times New Roman" pitchFamily="18" charset="0"/>
              </a:rPr>
              <a:t> departments specialized in </a:t>
            </a:r>
            <a:r>
              <a:rPr lang="pl-PL" sz="1800">
                <a:latin typeface="Tahoma" pitchFamily="34" charset="0"/>
                <a:ea typeface="Times New Roman" pitchFamily="18" charset="0"/>
              </a:rPr>
              <a:t>t</a:t>
            </a:r>
            <a:r>
              <a:rPr lang="en-US" sz="1800">
                <a:latin typeface="Tahoma" pitchFamily="34" charset="0"/>
                <a:ea typeface="Times New Roman" pitchFamily="18" charset="0"/>
              </a:rPr>
              <a:t>eaching Polish as a foreign / second language in Poland and abroad</a:t>
            </a:r>
            <a:r>
              <a:rPr lang="pl-PL" sz="1800">
                <a:latin typeface="Tahoma" pitchFamily="34" charset="0"/>
                <a:ea typeface="Times New Roman" pitchFamily="18" charset="0"/>
              </a:rPr>
              <a:t>.</a:t>
            </a:r>
            <a:endParaRPr lang="pl-PL" sz="1800">
              <a:latin typeface="Arial" charset="0"/>
              <a:ea typeface="Times New Roman" pitchFamily="18" charset="0"/>
            </a:endParaRPr>
          </a:p>
          <a:p>
            <a:pPr eaLnBrk="0" hangingPunct="0"/>
            <a:endParaRPr lang="pl-PL" sz="1800">
              <a:latin typeface="Tahoma" pitchFamily="34" charset="0"/>
              <a:ea typeface="Times New Roman" pitchFamily="18" charset="0"/>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p:cNvSpPr>
          <p:nvPr>
            <p:ph type="title"/>
          </p:nvPr>
        </p:nvSpPr>
        <p:spPr>
          <a:xfrm>
            <a:off x="457200" y="533400"/>
            <a:ext cx="8229600" cy="1143000"/>
          </a:xfrm>
        </p:spPr>
        <p:txBody>
          <a:bodyPr/>
          <a:lstStyle/>
          <a:p>
            <a:r>
              <a:rPr lang="pl-PL" sz="3200" smtClean="0">
                <a:solidFill>
                  <a:srgbClr val="990000"/>
                </a:solidFill>
              </a:rPr>
              <a:t>Government offices for migrants </a:t>
            </a:r>
            <a:br>
              <a:rPr lang="pl-PL" sz="3200" smtClean="0">
                <a:solidFill>
                  <a:srgbClr val="990000"/>
                </a:solidFill>
              </a:rPr>
            </a:br>
            <a:r>
              <a:rPr lang="pl-PL" sz="3200" smtClean="0">
                <a:solidFill>
                  <a:srgbClr val="990000"/>
                </a:solidFill>
              </a:rPr>
              <a:t>and foreign students websites </a:t>
            </a:r>
            <a:br>
              <a:rPr lang="pl-PL" sz="3200" smtClean="0">
                <a:solidFill>
                  <a:srgbClr val="990000"/>
                </a:solidFill>
              </a:rPr>
            </a:br>
            <a:r>
              <a:rPr lang="pl-PL" sz="3200" smtClean="0">
                <a:solidFill>
                  <a:srgbClr val="990000"/>
                </a:solidFill>
              </a:rPr>
              <a:t>as universal counselling platforms</a:t>
            </a:r>
            <a:r>
              <a:rPr lang="pl-PL" sz="3200" smtClean="0">
                <a:solidFill>
                  <a:srgbClr val="990000"/>
                </a:solidFill>
                <a:latin typeface="Times New Roman" pitchFamily="18" charset="0"/>
              </a:rPr>
              <a:t>  </a:t>
            </a:r>
          </a:p>
        </p:txBody>
      </p:sp>
      <p:sp>
        <p:nvSpPr>
          <p:cNvPr id="60419" name="Rectangle 3"/>
          <p:cNvSpPr>
            <a:spLocks noGrp="1"/>
          </p:cNvSpPr>
          <p:nvPr>
            <p:ph type="body" idx="1"/>
          </p:nvPr>
        </p:nvSpPr>
        <p:spPr>
          <a:xfrm>
            <a:off x="533400" y="2133600"/>
            <a:ext cx="8229600" cy="4525963"/>
          </a:xfrm>
        </p:spPr>
        <p:txBody>
          <a:bodyPr/>
          <a:lstStyle/>
          <a:p>
            <a:r>
              <a:rPr lang="pl-PL" sz="2400" smtClean="0"/>
              <a:t>Urząd do Spraw Repatriacji i Cudzoziemców (OFFICE FOR FOREIGNERS ); Polish and English version: </a:t>
            </a:r>
            <a:r>
              <a:rPr lang="pl-PL" sz="2400" smtClean="0">
                <a:hlinkClick r:id="rId3"/>
              </a:rPr>
              <a:t>http://www.udsc.gov.pl</a:t>
            </a:r>
            <a:r>
              <a:rPr lang="pl-PL" sz="2400" smtClean="0"/>
              <a:t> </a:t>
            </a:r>
          </a:p>
          <a:p>
            <a:r>
              <a:rPr lang="pl-PL" sz="2400" smtClean="0"/>
              <a:t>Official pieces of information and formal instruction on: refugee status, legalization of the stay, centres for foreigners (refugees and asylum seekers)</a:t>
            </a:r>
          </a:p>
          <a:p>
            <a:pPr>
              <a:buFont typeface="Arial" charset="0"/>
              <a:buNone/>
            </a:pPr>
            <a:r>
              <a:rPr lang="pl-PL" sz="2400" smtClean="0"/>
              <a:t>Access to the articles published in:„</a:t>
            </a:r>
            <a:r>
              <a:rPr lang="pl-PL" sz="2400" i="1" smtClean="0"/>
              <a:t>Biuletyn Migracyjny</a:t>
            </a:r>
            <a:r>
              <a:rPr lang="pl-PL" sz="2400" smtClean="0"/>
              <a:t>” / „The Migrants’ Bulletin”)</a:t>
            </a:r>
          </a:p>
          <a:p>
            <a:pPr>
              <a:buFont typeface="Arial" charset="0"/>
              <a:buNone/>
            </a:pPr>
            <a:r>
              <a:rPr lang="pl-PL" sz="2400" smtClean="0">
                <a:solidFill>
                  <a:schemeClr val="hlink"/>
                </a:solidFill>
              </a:rPr>
              <a:t>    http://www.udsc.gov.pl/Biuletyn,Migracyjny,244.html </a:t>
            </a:r>
          </a:p>
          <a:p>
            <a:endParaRPr lang="pl-PL" sz="2400" smtClean="0">
              <a:solidFill>
                <a:schemeClr val="hlink"/>
              </a:solidFill>
            </a:endParaRPr>
          </a:p>
          <a:p>
            <a:endParaRPr lang="pl-PL" sz="2400" smtClean="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Grp="1"/>
          </p:cNvSpPr>
          <p:nvPr>
            <p:ph type="title"/>
          </p:nvPr>
        </p:nvSpPr>
        <p:spPr>
          <a:xfrm>
            <a:off x="-76200" y="609600"/>
            <a:ext cx="7772400" cy="1143000"/>
          </a:xfrm>
        </p:spPr>
        <p:txBody>
          <a:bodyPr/>
          <a:lstStyle/>
          <a:p>
            <a:r>
              <a:rPr lang="pl-PL" sz="4000" smtClean="0">
                <a:solidFill>
                  <a:srgbClr val="990000"/>
                </a:solidFill>
              </a:rPr>
              <a:t>The government websites</a:t>
            </a:r>
            <a:r>
              <a:rPr lang="pl-PL" sz="4000" smtClean="0"/>
              <a:t> </a:t>
            </a:r>
            <a:br>
              <a:rPr lang="pl-PL" sz="4000" smtClean="0"/>
            </a:br>
            <a:endParaRPr lang="pl-PL" sz="4000" smtClean="0"/>
          </a:p>
        </p:txBody>
      </p:sp>
      <p:sp>
        <p:nvSpPr>
          <p:cNvPr id="77827" name="Rectangle 3"/>
          <p:cNvSpPr>
            <a:spLocks noGrp="1"/>
          </p:cNvSpPr>
          <p:nvPr>
            <p:ph type="body" idx="1"/>
          </p:nvPr>
        </p:nvSpPr>
        <p:spPr>
          <a:xfrm>
            <a:off x="685800" y="1600200"/>
            <a:ext cx="8229600" cy="4525963"/>
          </a:xfrm>
        </p:spPr>
        <p:txBody>
          <a:bodyPr/>
          <a:lstStyle/>
          <a:p>
            <a:r>
              <a:rPr lang="pl-PL" sz="2400" smtClean="0"/>
              <a:t>Biuro Uznawalności Wykształcenia i Współpracy Międzynarodowej/ Department of International Programmes and Recognition of Diploma, Ministry of Science and Higher Education </a:t>
            </a:r>
            <a:r>
              <a:rPr lang="pl-PL" sz="2400" smtClean="0">
                <a:hlinkClick r:id="rId3"/>
              </a:rPr>
              <a:t>http://www.buwiwm.edu.pl</a:t>
            </a:r>
            <a:r>
              <a:rPr lang="pl-PL" sz="2400" smtClean="0"/>
              <a:t> </a:t>
            </a:r>
          </a:p>
          <a:p>
            <a:endParaRPr lang="pl-PL" sz="2400" smtClean="0"/>
          </a:p>
          <a:p>
            <a:r>
              <a:rPr lang="pl-PL" sz="2400" smtClean="0"/>
              <a:t>Step by step instruction on: how to obtain Polish government scholarships and student visas, pieces of information about higher education in Poland, the directives of Ministry of Science and Higher Education, and links to the website: </a:t>
            </a:r>
            <a:r>
              <a:rPr lang="pl-PL" sz="2400" smtClean="0">
                <a:solidFill>
                  <a:schemeClr val="hlink"/>
                </a:solidFill>
              </a:rPr>
              <a:t>www.certyfikatpolski.pl</a:t>
            </a:r>
          </a:p>
          <a:p>
            <a:endParaRPr lang="pl-PL" smtClean="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p:cNvSpPr>
          <p:nvPr>
            <p:ph type="title"/>
          </p:nvPr>
        </p:nvSpPr>
        <p:spPr>
          <a:xfrm>
            <a:off x="457200" y="304800"/>
            <a:ext cx="8229600" cy="1143000"/>
          </a:xfrm>
        </p:spPr>
        <p:txBody>
          <a:bodyPr/>
          <a:lstStyle/>
          <a:p>
            <a:r>
              <a:rPr lang="pl-PL" sz="2400" b="1" smtClean="0">
                <a:solidFill>
                  <a:srgbClr val="990000"/>
                </a:solidFill>
              </a:rPr>
              <a:t>International organizations and migrant associations’ websites as informal ‘counselling platforms’</a:t>
            </a:r>
            <a:r>
              <a:rPr lang="pl-PL" smtClean="0">
                <a:latin typeface="Times New Roman" pitchFamily="18" charset="0"/>
              </a:rPr>
              <a:t> </a:t>
            </a:r>
          </a:p>
        </p:txBody>
      </p:sp>
      <p:sp>
        <p:nvSpPr>
          <p:cNvPr id="61443" name="Rectangle 3"/>
          <p:cNvSpPr>
            <a:spLocks noGrp="1"/>
          </p:cNvSpPr>
          <p:nvPr>
            <p:ph type="body" idx="1"/>
          </p:nvPr>
        </p:nvSpPr>
        <p:spPr>
          <a:xfrm>
            <a:off x="609600" y="1600200"/>
            <a:ext cx="8229600" cy="4525963"/>
          </a:xfrm>
        </p:spPr>
        <p:txBody>
          <a:bodyPr/>
          <a:lstStyle/>
          <a:p>
            <a:pPr>
              <a:lnSpc>
                <a:spcPct val="90000"/>
              </a:lnSpc>
              <a:buFont typeface="Arial" charset="0"/>
              <a:buNone/>
            </a:pPr>
            <a:r>
              <a:rPr lang="pl-PL" sz="1800" smtClean="0"/>
              <a:t>Useful information for foreigners is provided by non-governemental organizations and their websites like:</a:t>
            </a:r>
          </a:p>
          <a:p>
            <a:pPr>
              <a:lnSpc>
                <a:spcPct val="90000"/>
              </a:lnSpc>
              <a:buFont typeface="Arial" charset="0"/>
              <a:buNone/>
            </a:pPr>
            <a:r>
              <a:rPr lang="pl-PL" sz="1800" b="1" smtClean="0"/>
              <a:t>Transitions Abroad.com.</a:t>
            </a:r>
            <a:endParaRPr lang="pl-PL" sz="1800" smtClean="0"/>
          </a:p>
          <a:p>
            <a:pPr>
              <a:lnSpc>
                <a:spcPct val="90000"/>
              </a:lnSpc>
              <a:buFont typeface="Arial" charset="0"/>
              <a:buNone/>
            </a:pPr>
            <a:r>
              <a:rPr lang="pl-PL" sz="1800" smtClean="0"/>
              <a:t>See for example the content of: </a:t>
            </a:r>
            <a:r>
              <a:rPr lang="pl-PL" sz="1800" smtClean="0">
                <a:hlinkClick r:id="rId3"/>
              </a:rPr>
              <a:t>http://www.transitionsabroad.com/listings.livi9ng/living_abroad/living_in_poland.shtml</a:t>
            </a:r>
            <a:r>
              <a:rPr lang="pl-PL" sz="1800" smtClean="0"/>
              <a:t> 2011-03-26</a:t>
            </a:r>
          </a:p>
          <a:p>
            <a:pPr>
              <a:lnSpc>
                <a:spcPct val="90000"/>
              </a:lnSpc>
              <a:buFont typeface="Arial" charset="0"/>
              <a:buNone/>
            </a:pPr>
            <a:r>
              <a:rPr lang="pl-PL" sz="1800" smtClean="0"/>
              <a:t>	Articles on: Poland, Business and Economy in Poland, Education and Study in Poland, Embassies and Consulates, Expatriates Websites and Resources, Government and International Organizations, Housing and Real Estate in Poland, Language Schools in Poland, News and Media in Poland, Travel Information about Poland.</a:t>
            </a:r>
          </a:p>
          <a:p>
            <a:pPr>
              <a:lnSpc>
                <a:spcPct val="90000"/>
              </a:lnSpc>
              <a:buFont typeface="Arial" charset="0"/>
              <a:buNone/>
            </a:pPr>
            <a:r>
              <a:rPr lang="pl-PL" sz="1800" smtClean="0"/>
              <a:t>The agency </a:t>
            </a:r>
            <a:r>
              <a:rPr lang="pl-PL" sz="1800" b="1" smtClean="0"/>
              <a:t>Cudzoziemiec.eu</a:t>
            </a:r>
            <a:r>
              <a:rPr lang="pl-PL" sz="1800" smtClean="0"/>
              <a:t> offers complex asisstance in moving to Poland for foreigners and expats </a:t>
            </a:r>
          </a:p>
          <a:p>
            <a:pPr>
              <a:lnSpc>
                <a:spcPct val="90000"/>
              </a:lnSpc>
              <a:buFont typeface="Arial" charset="0"/>
              <a:buNone/>
            </a:pPr>
            <a:r>
              <a:rPr lang="pl-PL" sz="1800" smtClean="0"/>
              <a:t>	</a:t>
            </a:r>
            <a:r>
              <a:rPr lang="pl-PL" sz="1800" smtClean="0">
                <a:hlinkClick r:id="rId4"/>
              </a:rPr>
              <a:t>http://cudzoziemiec.eu</a:t>
            </a:r>
            <a:r>
              <a:rPr lang="pl-PL" sz="1800" smtClean="0"/>
              <a:t> </a:t>
            </a:r>
          </a:p>
          <a:p>
            <a:pPr>
              <a:lnSpc>
                <a:spcPct val="90000"/>
              </a:lnSpc>
              <a:buFont typeface="Arial" charset="0"/>
              <a:buNone/>
            </a:pPr>
            <a:r>
              <a:rPr lang="pl-PL" sz="1800" smtClean="0"/>
              <a:t>Servises offered: home service search and administration, education counseling, obtaining NIP, change of driving licence, setting private issues</a:t>
            </a:r>
          </a:p>
          <a:p>
            <a:pPr>
              <a:lnSpc>
                <a:spcPct val="90000"/>
              </a:lnSpc>
              <a:buFont typeface="Arial" charset="0"/>
              <a:buNone/>
            </a:pPr>
            <a:endParaRPr lang="pl-PL" sz="1800" smtClean="0"/>
          </a:p>
          <a:p>
            <a:pPr>
              <a:lnSpc>
                <a:spcPct val="90000"/>
              </a:lnSpc>
              <a:buFont typeface="Arial" charset="0"/>
              <a:buNone/>
            </a:pPr>
            <a:endParaRPr lang="pl-PL" sz="2000" smtClean="0">
              <a:latin typeface="Times New Roman" pitchFamily="18" charset="0"/>
            </a:endParaRPr>
          </a:p>
          <a:p>
            <a:pPr>
              <a:lnSpc>
                <a:spcPct val="90000"/>
              </a:lnSpc>
              <a:buFont typeface="Arial" charset="0"/>
              <a:buNone/>
            </a:pPr>
            <a:endParaRPr lang="pl-PL" sz="2000" smtClean="0">
              <a:latin typeface="Times New Roman" pitchFamily="18" charset="0"/>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2"/>
          <p:cNvSpPr>
            <a:spLocks noGrp="1"/>
          </p:cNvSpPr>
          <p:nvPr>
            <p:ph type="title"/>
          </p:nvPr>
        </p:nvSpPr>
        <p:spPr>
          <a:xfrm>
            <a:off x="457200" y="381000"/>
            <a:ext cx="8458200" cy="1143000"/>
          </a:xfrm>
        </p:spPr>
        <p:txBody>
          <a:bodyPr/>
          <a:lstStyle/>
          <a:p>
            <a:r>
              <a:rPr lang="pl-PL" sz="3200" smtClean="0">
                <a:solidFill>
                  <a:srgbClr val="990000"/>
                </a:solidFill>
              </a:rPr>
              <a:t>Migrant organizations’ activities and websites</a:t>
            </a:r>
          </a:p>
        </p:txBody>
      </p:sp>
      <p:sp>
        <p:nvSpPr>
          <p:cNvPr id="78851" name="Rectangle 3"/>
          <p:cNvSpPr>
            <a:spLocks noGrp="1"/>
          </p:cNvSpPr>
          <p:nvPr>
            <p:ph type="body" idx="1"/>
          </p:nvPr>
        </p:nvSpPr>
        <p:spPr/>
        <p:txBody>
          <a:bodyPr/>
          <a:lstStyle/>
          <a:p>
            <a:r>
              <a:rPr lang="pl-PL" sz="2000" smtClean="0">
                <a:hlinkClick r:id="rId3"/>
              </a:rPr>
              <a:t>http://.www.powroty.gov.pl</a:t>
            </a:r>
            <a:r>
              <a:rPr lang="pl-PL" sz="2000" smtClean="0"/>
              <a:t> - modern website for returning Polish migrants provides useful information on how to settle in Poland after return form emigration, with interactive forum and chats with experts (sociologists, psychologists etc.)</a:t>
            </a:r>
          </a:p>
          <a:p>
            <a:pPr>
              <a:buFont typeface="Arial" charset="0"/>
              <a:buNone/>
            </a:pPr>
            <a:r>
              <a:rPr lang="pl-PL" sz="2000" b="1" smtClean="0"/>
              <a:t>Association of the Poles Married to a Foreigner </a:t>
            </a:r>
            <a:r>
              <a:rPr lang="pl-PL" sz="2000" smtClean="0"/>
              <a:t>wants to have an impact on activities and legal precedures </a:t>
            </a:r>
            <a:r>
              <a:rPr lang="en-US" sz="2000" smtClean="0"/>
              <a:t>related </a:t>
            </a:r>
            <a:r>
              <a:rPr lang="en-GB" sz="2000" smtClean="0"/>
              <a:t>to </a:t>
            </a:r>
            <a:r>
              <a:rPr lang="pl-PL" sz="2000" smtClean="0"/>
              <a:t>”</a:t>
            </a:r>
            <a:r>
              <a:rPr lang="en-GB" sz="2000" smtClean="0"/>
              <a:t>mixed</a:t>
            </a:r>
            <a:r>
              <a:rPr lang="en-US" sz="2000" smtClean="0"/>
              <a:t> marriages</a:t>
            </a:r>
            <a:r>
              <a:rPr lang="pl-PL" sz="2000" smtClean="0"/>
              <a:t>” </a:t>
            </a:r>
            <a:r>
              <a:rPr lang="pl-PL" sz="2000" smtClean="0">
                <a:solidFill>
                  <a:schemeClr val="hlink"/>
                </a:solidFill>
              </a:rPr>
              <a:t> </a:t>
            </a:r>
            <a:r>
              <a:rPr lang="pl-PL" sz="2000" smtClean="0">
                <a:solidFill>
                  <a:schemeClr val="hlink"/>
                </a:solidFill>
                <a:hlinkClick r:id="rId4"/>
              </a:rPr>
              <a:t>http://www.obcokrajowcy.republika.pl</a:t>
            </a:r>
            <a:r>
              <a:rPr lang="pl-PL" sz="2000" smtClean="0">
                <a:solidFill>
                  <a:schemeClr val="hlink"/>
                </a:solidFill>
              </a:rPr>
              <a:t> website</a:t>
            </a:r>
          </a:p>
          <a:p>
            <a:pPr>
              <a:buFont typeface="Arial" charset="0"/>
              <a:buNone/>
            </a:pPr>
            <a:r>
              <a:rPr lang="pl-PL" sz="2000" smtClean="0"/>
              <a:t>	(interactive forum also provided)</a:t>
            </a:r>
          </a:p>
          <a:p>
            <a:pPr>
              <a:buFont typeface="Arial" charset="0"/>
              <a:buNone/>
            </a:pPr>
            <a:r>
              <a:rPr lang="pl-PL" sz="2000" b="1" smtClean="0"/>
              <a:t>Association of  Vietnamese Living in Poland, Instytut Afrykański</a:t>
            </a:r>
            <a:r>
              <a:rPr lang="pl-PL" sz="2000" smtClean="0"/>
              <a:t>, and similar organizations help people belonging to national minorities with adaptation, legal and language problems, organizing sport and cutural activieties and language classes. They promote their communities in Poland and fight for national equality in Poland.</a:t>
            </a:r>
          </a:p>
          <a:p>
            <a:pPr>
              <a:buFont typeface="Arial" charset="0"/>
              <a:buNone/>
            </a:pPr>
            <a:endParaRPr lang="pl-PL" sz="2000" smtClean="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9" name="Picture 3" descr="polska-mapa2"/>
          <p:cNvPicPr>
            <a:picLocks noChangeAspect="1" noChangeArrowheads="1"/>
          </p:cNvPicPr>
          <p:nvPr/>
        </p:nvPicPr>
        <p:blipFill>
          <a:blip r:embed="rId3" cstate="print"/>
          <a:srcRect/>
          <a:stretch>
            <a:fillRect/>
          </a:stretch>
        </p:blipFill>
        <p:spPr bwMode="auto">
          <a:xfrm>
            <a:off x="2295525" y="1219200"/>
            <a:ext cx="4541838" cy="4876800"/>
          </a:xfrm>
          <a:prstGeom prst="rect">
            <a:avLst/>
          </a:prstGeom>
          <a:noFill/>
        </p:spPr>
      </p:pic>
      <p:sp>
        <p:nvSpPr>
          <p:cNvPr id="34820" name="Text Box 4"/>
          <p:cNvSpPr txBox="1">
            <a:spLocks noChangeArrowheads="1"/>
          </p:cNvSpPr>
          <p:nvPr/>
        </p:nvSpPr>
        <p:spPr bwMode="auto">
          <a:xfrm>
            <a:off x="1143000" y="304800"/>
            <a:ext cx="7086600" cy="366713"/>
          </a:xfrm>
          <a:prstGeom prst="rect">
            <a:avLst/>
          </a:prstGeom>
          <a:noFill/>
          <a:ln w="9525">
            <a:noFill/>
            <a:miter lim="800000"/>
            <a:headEnd/>
            <a:tailEnd/>
          </a:ln>
          <a:effectLst/>
        </p:spPr>
        <p:txBody>
          <a:bodyPr>
            <a:spAutoFit/>
          </a:bodyPr>
          <a:lstStyle/>
          <a:p>
            <a:pPr>
              <a:spcBef>
                <a:spcPct val="50000"/>
              </a:spcBef>
            </a:pPr>
            <a:endParaRPr lang="en-GB" sz="1800">
              <a:latin typeface="Arial" charset="0"/>
            </a:endParaRPr>
          </a:p>
        </p:txBody>
      </p:sp>
      <p:sp>
        <p:nvSpPr>
          <p:cNvPr id="34821" name="Text Box 5"/>
          <p:cNvSpPr txBox="1">
            <a:spLocks noChangeArrowheads="1"/>
          </p:cNvSpPr>
          <p:nvPr/>
        </p:nvSpPr>
        <p:spPr bwMode="auto">
          <a:xfrm>
            <a:off x="3962400" y="6172200"/>
            <a:ext cx="184150" cy="366713"/>
          </a:xfrm>
          <a:prstGeom prst="rect">
            <a:avLst/>
          </a:prstGeom>
          <a:noFill/>
          <a:ln w="9525">
            <a:noFill/>
            <a:miter lim="800000"/>
            <a:headEnd/>
            <a:tailEnd/>
          </a:ln>
          <a:effectLst/>
        </p:spPr>
        <p:txBody>
          <a:bodyPr wrap="none">
            <a:spAutoFit/>
          </a:bodyPr>
          <a:lstStyle/>
          <a:p>
            <a:endParaRPr lang="en-GB" sz="1800">
              <a:latin typeface="Arial" charset="0"/>
            </a:endParaRPr>
          </a:p>
        </p:txBody>
      </p:sp>
      <p:sp>
        <p:nvSpPr>
          <p:cNvPr id="34822" name="Text Box 6"/>
          <p:cNvSpPr txBox="1">
            <a:spLocks noChangeArrowheads="1"/>
          </p:cNvSpPr>
          <p:nvPr/>
        </p:nvSpPr>
        <p:spPr bwMode="auto">
          <a:xfrm>
            <a:off x="2270125" y="5827713"/>
            <a:ext cx="4511675" cy="366712"/>
          </a:xfrm>
          <a:prstGeom prst="rect">
            <a:avLst/>
          </a:prstGeom>
          <a:noFill/>
          <a:ln w="9525">
            <a:noFill/>
            <a:miter lim="800000"/>
            <a:headEnd/>
            <a:tailEnd/>
          </a:ln>
          <a:effectLst/>
        </p:spPr>
        <p:txBody>
          <a:bodyPr>
            <a:spAutoFit/>
          </a:bodyPr>
          <a:lstStyle/>
          <a:p>
            <a:endParaRPr lang="en-GB" sz="1800">
              <a:latin typeface="Arial" charset="0"/>
            </a:endParaRPr>
          </a:p>
        </p:txBody>
      </p:sp>
      <p:sp>
        <p:nvSpPr>
          <p:cNvPr id="34826" name="Rectangle 10"/>
          <p:cNvSpPr>
            <a:spLocks noGrp="1"/>
          </p:cNvSpPr>
          <p:nvPr>
            <p:ph type="title" idx="4294967295"/>
          </p:nvPr>
        </p:nvSpPr>
        <p:spPr>
          <a:xfrm>
            <a:off x="457200" y="152400"/>
            <a:ext cx="8229600" cy="1143000"/>
          </a:xfrm>
        </p:spPr>
        <p:txBody>
          <a:bodyPr/>
          <a:lstStyle/>
          <a:p>
            <a:r>
              <a:rPr lang="pl-PL" sz="4000" smtClean="0">
                <a:solidFill>
                  <a:srgbClr val="990000"/>
                </a:solidFill>
              </a:rPr>
              <a:t>Map of Poland</a:t>
            </a:r>
          </a:p>
        </p:txBody>
      </p:sp>
      <p:grpSp>
        <p:nvGrpSpPr>
          <p:cNvPr id="34830" name="Group 14"/>
          <p:cNvGrpSpPr>
            <a:grpSpLocks/>
          </p:cNvGrpSpPr>
          <p:nvPr/>
        </p:nvGrpSpPr>
        <p:grpSpPr bwMode="auto">
          <a:xfrm>
            <a:off x="0" y="2949575"/>
            <a:ext cx="9144000" cy="960438"/>
            <a:chOff x="0" y="43"/>
            <a:chExt cx="5760" cy="605"/>
          </a:xfrm>
        </p:grpSpPr>
        <p:sp>
          <p:nvSpPr>
            <p:cNvPr id="34827" name="Rectangle 11"/>
            <p:cNvSpPr>
              <a:spLocks noChangeArrowheads="1"/>
            </p:cNvSpPr>
            <p:nvPr/>
          </p:nvSpPr>
          <p:spPr bwMode="auto">
            <a:xfrm>
              <a:off x="0" y="43"/>
              <a:ext cx="5760" cy="0"/>
            </a:xfrm>
            <a:prstGeom prst="rect">
              <a:avLst/>
            </a:prstGeom>
            <a:noFill/>
            <a:ln w="9525">
              <a:noFill/>
              <a:miter lim="800000"/>
              <a:headEnd/>
              <a:tailEnd/>
            </a:ln>
            <a:effectLst/>
          </p:spPr>
          <p:txBody>
            <a:bodyPr>
              <a:spAutoFit/>
            </a:bodyPr>
            <a:lstStyle/>
            <a:p>
              <a:endParaRPr lang="pl-PL"/>
            </a:p>
          </p:txBody>
        </p:sp>
        <p:sp>
          <p:nvSpPr>
            <p:cNvPr id="34828" name="Rectangle 12"/>
            <p:cNvSpPr>
              <a:spLocks noChangeArrowheads="1"/>
            </p:cNvSpPr>
            <p:nvPr/>
          </p:nvSpPr>
          <p:spPr bwMode="auto">
            <a:xfrm>
              <a:off x="0" y="43"/>
              <a:ext cx="5760" cy="605"/>
            </a:xfrm>
            <a:prstGeom prst="rect">
              <a:avLst/>
            </a:prstGeom>
            <a:noFill/>
            <a:ln w="9525">
              <a:noFill/>
              <a:miter lim="800000"/>
              <a:headEnd/>
              <a:tailEnd/>
            </a:ln>
            <a:effectLst/>
          </p:spPr>
          <p:txBody>
            <a:bodyPr anchor="ctr"/>
            <a:lstStyle/>
            <a:p>
              <a:r>
                <a:rPr lang="pl-PL" sz="900">
                  <a:hlinkClick r:id="rId4"/>
                </a:rPr>
                <a:t>  </a:t>
              </a:r>
              <a:r>
                <a:rPr lang="pl-PL" sz="5700"/>
                <a:t> </a:t>
              </a:r>
              <a:r>
                <a:rPr lang="pl-PL" sz="900"/>
                <a:t>                       </a:t>
              </a:r>
            </a:p>
          </p:txBody>
        </p:sp>
      </p:gr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p:cNvSpPr>
          <p:nvPr>
            <p:ph type="title"/>
          </p:nvPr>
        </p:nvSpPr>
        <p:spPr>
          <a:xfrm>
            <a:off x="381000" y="381000"/>
            <a:ext cx="8458200" cy="5943600"/>
          </a:xfrm>
        </p:spPr>
        <p:txBody>
          <a:bodyPr/>
          <a:lstStyle/>
          <a:p>
            <a:r>
              <a:rPr lang="pl-PL" sz="3600" smtClean="0"/>
              <a:t>II.</a:t>
            </a:r>
            <a:br>
              <a:rPr lang="pl-PL" sz="3600" smtClean="0"/>
            </a:br>
            <a:r>
              <a:rPr lang="pl-PL" sz="3200" b="1" smtClean="0">
                <a:solidFill>
                  <a:srgbClr val="800000"/>
                </a:solidFill>
              </a:rPr>
              <a:t>Local </a:t>
            </a:r>
            <a:r>
              <a:rPr lang="pl-PL" sz="3200" b="1" smtClean="0">
                <a:solidFill>
                  <a:srgbClr val="800000"/>
                </a:solidFill>
                <a:latin typeface="Times New Roman" pitchFamily="18" charset="0"/>
              </a:rPr>
              <a:t>‘</a:t>
            </a:r>
            <a:r>
              <a:rPr lang="pl-PL" sz="3200" b="1" smtClean="0">
                <a:solidFill>
                  <a:srgbClr val="800000"/>
                </a:solidFill>
              </a:rPr>
              <a:t>counselling systems’ aimed </a:t>
            </a:r>
            <a:br>
              <a:rPr lang="pl-PL" sz="3200" b="1" smtClean="0">
                <a:solidFill>
                  <a:srgbClr val="800000"/>
                </a:solidFill>
              </a:rPr>
            </a:br>
            <a:r>
              <a:rPr lang="pl-PL" sz="3200" b="1" smtClean="0">
                <a:solidFill>
                  <a:srgbClr val="800000"/>
                </a:solidFill>
              </a:rPr>
              <a:t>at how to teach and how to</a:t>
            </a:r>
            <a:r>
              <a:rPr lang="pl-PL" sz="3200" b="1" smtClean="0">
                <a:solidFill>
                  <a:srgbClr val="800000"/>
                </a:solidFill>
                <a:latin typeface="Times New Roman" pitchFamily="18" charset="0"/>
              </a:rPr>
              <a:t> </a:t>
            </a:r>
            <a:r>
              <a:rPr lang="pl-PL" sz="3200" b="1" smtClean="0">
                <a:solidFill>
                  <a:srgbClr val="800000"/>
                </a:solidFill>
              </a:rPr>
              <a:t>learn </a:t>
            </a:r>
            <a:br>
              <a:rPr lang="pl-PL" sz="3200" b="1" smtClean="0">
                <a:solidFill>
                  <a:srgbClr val="800000"/>
                </a:solidFill>
              </a:rPr>
            </a:br>
            <a:r>
              <a:rPr lang="pl-PL" sz="3200" b="1" smtClean="0">
                <a:solidFill>
                  <a:srgbClr val="800000"/>
                </a:solidFill>
              </a:rPr>
              <a:t>Polish as a second or foreign language</a:t>
            </a:r>
            <a:r>
              <a:rPr lang="pl-PL" sz="3200" b="1" smtClean="0"/>
              <a:t/>
            </a:r>
            <a:br>
              <a:rPr lang="pl-PL" sz="3200" b="1" smtClean="0"/>
            </a:br>
            <a:endParaRPr lang="pl-PL" sz="3200" smtClean="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p:cNvSpPr>
            <a:spLocks noGrp="1"/>
          </p:cNvSpPr>
          <p:nvPr>
            <p:ph type="title"/>
          </p:nvPr>
        </p:nvSpPr>
        <p:spPr/>
        <p:txBody>
          <a:bodyPr/>
          <a:lstStyle/>
          <a:p>
            <a:r>
              <a:rPr lang="pl-PL" sz="3200" smtClean="0">
                <a:solidFill>
                  <a:srgbClr val="990000"/>
                </a:solidFill>
              </a:rPr>
              <a:t>Main centres of Polish culture and Polish language for foreigners</a:t>
            </a:r>
          </a:p>
        </p:txBody>
      </p:sp>
      <p:sp>
        <p:nvSpPr>
          <p:cNvPr id="73731" name="Rectangle 3"/>
          <p:cNvSpPr>
            <a:spLocks noGrp="1"/>
          </p:cNvSpPr>
          <p:nvPr>
            <p:ph type="body" idx="1"/>
          </p:nvPr>
        </p:nvSpPr>
        <p:spPr/>
        <p:txBody>
          <a:bodyPr/>
          <a:lstStyle/>
          <a:p>
            <a:r>
              <a:rPr lang="pl-PL" sz="2400" b="1" dirty="0" err="1" smtClean="0"/>
              <a:t>The</a:t>
            </a:r>
            <a:r>
              <a:rPr lang="pl-PL" sz="2400" b="1" dirty="0" smtClean="0"/>
              <a:t> Centre of </a:t>
            </a:r>
            <a:r>
              <a:rPr lang="pl-PL" sz="2400" b="1" dirty="0" err="1" smtClean="0"/>
              <a:t>Polish</a:t>
            </a:r>
            <a:r>
              <a:rPr lang="pl-PL" sz="2400" b="1" dirty="0" smtClean="0"/>
              <a:t> </a:t>
            </a:r>
            <a:r>
              <a:rPr lang="pl-PL" sz="2400" b="1" dirty="0" err="1" smtClean="0"/>
              <a:t>Language</a:t>
            </a:r>
            <a:r>
              <a:rPr lang="pl-PL" sz="2400" b="1" dirty="0" smtClean="0"/>
              <a:t> for </a:t>
            </a:r>
            <a:r>
              <a:rPr lang="pl-PL" sz="2400" b="1" dirty="0" err="1" smtClean="0"/>
              <a:t>Foreigners</a:t>
            </a:r>
            <a:r>
              <a:rPr lang="pl-PL" sz="2400" dirty="0" smtClean="0"/>
              <a:t> (</a:t>
            </a:r>
            <a:r>
              <a:rPr lang="pl-PL" sz="2400" i="1" dirty="0" smtClean="0"/>
              <a:t>Studium Języka Polskiego dla Cudzoziemców Uniwersytetu Łódzkiego</a:t>
            </a:r>
            <a:r>
              <a:rPr lang="pl-PL" sz="2400" dirty="0" smtClean="0"/>
              <a:t>) </a:t>
            </a:r>
          </a:p>
          <a:p>
            <a:r>
              <a:rPr lang="pl-PL" sz="2400" dirty="0" err="1" smtClean="0"/>
              <a:t>Coloquial</a:t>
            </a:r>
            <a:r>
              <a:rPr lang="pl-PL" sz="2400" dirty="0" smtClean="0"/>
              <a:t> </a:t>
            </a:r>
            <a:r>
              <a:rPr lang="pl-PL" sz="2400" dirty="0" err="1" smtClean="0"/>
              <a:t>name</a:t>
            </a:r>
            <a:r>
              <a:rPr lang="pl-PL" sz="2400" dirty="0" smtClean="0"/>
              <a:t> of </a:t>
            </a:r>
            <a:r>
              <a:rPr lang="pl-PL" sz="2400" dirty="0" err="1" smtClean="0"/>
              <a:t>the</a:t>
            </a:r>
            <a:r>
              <a:rPr lang="pl-PL" sz="2400" dirty="0" smtClean="0"/>
              <a:t> </a:t>
            </a:r>
            <a:r>
              <a:rPr lang="pl-PL" sz="2400" dirty="0" err="1" smtClean="0"/>
              <a:t>centre</a:t>
            </a:r>
            <a:r>
              <a:rPr lang="pl-PL" sz="2400" dirty="0" smtClean="0"/>
              <a:t> </a:t>
            </a:r>
            <a:r>
              <a:rPr lang="pl-PL" sz="2400" dirty="0" err="1" smtClean="0"/>
              <a:t>is</a:t>
            </a:r>
            <a:r>
              <a:rPr lang="pl-PL" sz="2400" dirty="0" smtClean="0"/>
              <a:t>: </a:t>
            </a:r>
            <a:r>
              <a:rPr lang="pl-PL" sz="2400" b="1" dirty="0" err="1" smtClean="0"/>
              <a:t>The</a:t>
            </a:r>
            <a:r>
              <a:rPr lang="pl-PL" sz="2400" b="1" dirty="0" smtClean="0"/>
              <a:t> Babel Tower </a:t>
            </a:r>
          </a:p>
          <a:p>
            <a:pPr>
              <a:buFont typeface="Arial" charset="0"/>
              <a:buNone/>
            </a:pPr>
            <a:r>
              <a:rPr lang="pl-PL" sz="2400" b="1" dirty="0" smtClean="0"/>
              <a:t>    of Łódź</a:t>
            </a:r>
            <a:r>
              <a:rPr lang="pl-PL" sz="2400" dirty="0" smtClean="0"/>
              <a:t>; </a:t>
            </a:r>
            <a:r>
              <a:rPr lang="pl-PL" sz="2400" dirty="0" err="1" smtClean="0"/>
              <a:t>established</a:t>
            </a:r>
            <a:r>
              <a:rPr lang="pl-PL" sz="2400" dirty="0" smtClean="0"/>
              <a:t> </a:t>
            </a:r>
            <a:r>
              <a:rPr lang="pl-PL" sz="2400" dirty="0" err="1" smtClean="0"/>
              <a:t>in</a:t>
            </a:r>
            <a:r>
              <a:rPr lang="pl-PL" sz="2400" dirty="0" smtClean="0"/>
              <a:t> 1952.</a:t>
            </a:r>
          </a:p>
          <a:p>
            <a:r>
              <a:rPr lang="pl-PL" sz="2400" b="1" dirty="0" smtClean="0"/>
              <a:t> </a:t>
            </a:r>
            <a:r>
              <a:rPr lang="pl-PL" sz="2400" dirty="0" err="1" smtClean="0"/>
              <a:t>Around</a:t>
            </a:r>
            <a:r>
              <a:rPr lang="pl-PL" sz="2400" dirty="0" smtClean="0"/>
              <a:t> 20,000  foreign </a:t>
            </a:r>
            <a:r>
              <a:rPr lang="pl-PL" sz="2400" dirty="0" err="1" smtClean="0"/>
              <a:t>students</a:t>
            </a:r>
            <a:r>
              <a:rPr lang="pl-PL" sz="2400" dirty="0" smtClean="0"/>
              <a:t> </a:t>
            </a:r>
            <a:r>
              <a:rPr lang="pl-PL" sz="2400" dirty="0" err="1" smtClean="0"/>
              <a:t>educated</a:t>
            </a:r>
            <a:r>
              <a:rPr lang="pl-PL" sz="2400" dirty="0" smtClean="0"/>
              <a:t> </a:t>
            </a:r>
            <a:r>
              <a:rPr lang="pl-PL" sz="2400" dirty="0" err="1" smtClean="0"/>
              <a:t>since</a:t>
            </a:r>
            <a:r>
              <a:rPr lang="pl-PL" sz="2400" smtClean="0"/>
              <a:t> </a:t>
            </a:r>
            <a:r>
              <a:rPr lang="pl-PL" sz="2400" smtClean="0"/>
              <a:t>1952; </a:t>
            </a:r>
            <a:r>
              <a:rPr lang="pl-PL" sz="2400" smtClean="0"/>
              <a:t>650 </a:t>
            </a:r>
            <a:r>
              <a:rPr lang="pl-PL" sz="2400" dirty="0" err="1" smtClean="0"/>
              <a:t>every</a:t>
            </a:r>
            <a:r>
              <a:rPr lang="pl-PL" sz="2400" dirty="0" smtClean="0"/>
              <a:t> </a:t>
            </a:r>
            <a:r>
              <a:rPr lang="pl-PL" sz="2400" dirty="0" err="1" smtClean="0"/>
              <a:t>year</a:t>
            </a:r>
            <a:r>
              <a:rPr lang="pl-PL" sz="2400" dirty="0" smtClean="0"/>
              <a:t>.  </a:t>
            </a:r>
            <a:r>
              <a:rPr lang="pl-PL" sz="2400" dirty="0" err="1" smtClean="0"/>
              <a:t>Specializes</a:t>
            </a:r>
            <a:r>
              <a:rPr lang="pl-PL" sz="2400" dirty="0" smtClean="0"/>
              <a:t> </a:t>
            </a:r>
            <a:r>
              <a:rPr lang="pl-PL" sz="2400" dirty="0" err="1" smtClean="0"/>
              <a:t>in</a:t>
            </a:r>
            <a:r>
              <a:rPr lang="pl-PL" sz="2400" dirty="0" smtClean="0"/>
              <a:t> ‘</a:t>
            </a:r>
            <a:r>
              <a:rPr lang="pl-PL" sz="2400" dirty="0" err="1" smtClean="0"/>
              <a:t>language</a:t>
            </a:r>
            <a:r>
              <a:rPr lang="pl-PL" sz="2400" dirty="0" smtClean="0"/>
              <a:t> and </a:t>
            </a:r>
            <a:r>
              <a:rPr lang="pl-PL" sz="2400" dirty="0" err="1" smtClean="0"/>
              <a:t>subject</a:t>
            </a:r>
            <a:r>
              <a:rPr lang="pl-PL" sz="2400" dirty="0" smtClean="0"/>
              <a:t>’ </a:t>
            </a:r>
            <a:r>
              <a:rPr lang="pl-PL" sz="2400" dirty="0" err="1" smtClean="0"/>
              <a:t>courses</a:t>
            </a:r>
            <a:r>
              <a:rPr lang="pl-PL" sz="2400" dirty="0" smtClean="0"/>
              <a:t> </a:t>
            </a:r>
            <a:r>
              <a:rPr lang="pl-PL" sz="2400" dirty="0" err="1" smtClean="0"/>
              <a:t>preparing</a:t>
            </a:r>
            <a:r>
              <a:rPr lang="pl-PL" sz="2400" dirty="0" smtClean="0"/>
              <a:t> for </a:t>
            </a:r>
            <a:r>
              <a:rPr lang="pl-PL" sz="2400" dirty="0" err="1" smtClean="0"/>
              <a:t>studying</a:t>
            </a:r>
            <a:r>
              <a:rPr lang="pl-PL" sz="2400" dirty="0" smtClean="0"/>
              <a:t> </a:t>
            </a:r>
            <a:r>
              <a:rPr lang="pl-PL" sz="2400" dirty="0" err="1" smtClean="0"/>
              <a:t>at</a:t>
            </a:r>
            <a:r>
              <a:rPr lang="pl-PL" sz="2400" dirty="0" smtClean="0"/>
              <a:t> </a:t>
            </a:r>
            <a:r>
              <a:rPr lang="pl-PL" sz="2400" dirty="0" err="1" smtClean="0"/>
              <a:t>Polish</a:t>
            </a:r>
            <a:r>
              <a:rPr lang="pl-PL" sz="2400" dirty="0" smtClean="0"/>
              <a:t> </a:t>
            </a:r>
            <a:r>
              <a:rPr lang="pl-PL" sz="2400" dirty="0" err="1" smtClean="0"/>
              <a:t>universities</a:t>
            </a:r>
            <a:r>
              <a:rPr lang="pl-PL" sz="2400" dirty="0" smtClean="0"/>
              <a:t>;  </a:t>
            </a:r>
            <a:r>
              <a:rPr lang="pl-PL" sz="2400" dirty="0" err="1" smtClean="0">
                <a:hlinkClick r:id="rId3"/>
              </a:rPr>
              <a:t>www.sjpdc.uni.lodz.pl</a:t>
            </a:r>
            <a:endParaRPr lang="pl-PL" sz="2400" dirty="0" smtClean="0"/>
          </a:p>
          <a:p>
            <a:r>
              <a:rPr lang="pl-PL" sz="2400" dirty="0" smtClean="0"/>
              <a:t>Many </a:t>
            </a:r>
            <a:r>
              <a:rPr lang="pl-PL" sz="2400" dirty="0" err="1" smtClean="0"/>
              <a:t>students</a:t>
            </a:r>
            <a:r>
              <a:rPr lang="pl-PL" sz="2400" dirty="0" smtClean="0"/>
              <a:t> </a:t>
            </a:r>
            <a:r>
              <a:rPr lang="pl-PL" sz="2400" dirty="0" err="1" smtClean="0"/>
              <a:t>from</a:t>
            </a:r>
            <a:r>
              <a:rPr lang="pl-PL" sz="2400" dirty="0" smtClean="0"/>
              <a:t> ”</a:t>
            </a:r>
            <a:r>
              <a:rPr lang="pl-PL" sz="2400" dirty="0" err="1" smtClean="0"/>
              <a:t>exotic</a:t>
            </a:r>
            <a:r>
              <a:rPr lang="pl-PL" sz="2400" dirty="0" smtClean="0"/>
              <a:t> </a:t>
            </a:r>
            <a:r>
              <a:rPr lang="pl-PL" sz="2400" dirty="0" err="1" smtClean="0"/>
              <a:t>countries</a:t>
            </a:r>
            <a:r>
              <a:rPr lang="pl-PL" sz="2400" dirty="0" smtClean="0"/>
              <a:t>” </a:t>
            </a:r>
            <a:r>
              <a:rPr lang="pl-PL" sz="2400" dirty="0" err="1" smtClean="0"/>
              <a:t>were</a:t>
            </a:r>
            <a:r>
              <a:rPr lang="pl-PL" sz="2400" dirty="0" smtClean="0"/>
              <a:t> </a:t>
            </a:r>
            <a:r>
              <a:rPr lang="pl-PL" sz="2400" dirty="0" err="1" smtClean="0"/>
              <a:t>educated</a:t>
            </a:r>
            <a:r>
              <a:rPr lang="pl-PL" sz="2400" dirty="0" smtClean="0"/>
              <a:t> </a:t>
            </a:r>
            <a:r>
              <a:rPr lang="pl-PL" sz="2400" dirty="0" err="1" smtClean="0"/>
              <a:t>in</a:t>
            </a:r>
            <a:r>
              <a:rPr lang="pl-PL" sz="2400" dirty="0" smtClean="0"/>
              <a:t> </a:t>
            </a:r>
            <a:r>
              <a:rPr lang="pl-PL" sz="2400" dirty="0" err="1" smtClean="0"/>
              <a:t>this</a:t>
            </a:r>
            <a:r>
              <a:rPr lang="pl-PL" sz="2400" dirty="0" smtClean="0"/>
              <a:t> </a:t>
            </a:r>
            <a:r>
              <a:rPr lang="pl-PL" sz="2400" dirty="0" err="1" smtClean="0"/>
              <a:t>language</a:t>
            </a:r>
            <a:r>
              <a:rPr lang="pl-PL" sz="2400" dirty="0" smtClean="0"/>
              <a:t> </a:t>
            </a:r>
            <a:r>
              <a:rPr lang="pl-PL" sz="2400" dirty="0" err="1" smtClean="0"/>
              <a:t>centre</a:t>
            </a:r>
            <a:r>
              <a:rPr lang="pl-PL" sz="2400" dirty="0" smtClean="0"/>
              <a:t>.</a:t>
            </a:r>
            <a:endParaRPr lang="pl-PL" sz="2400" b="1" dirty="0" smtClean="0"/>
          </a:p>
          <a:p>
            <a:pPr>
              <a:buFont typeface="Arial" charset="0"/>
              <a:buNone/>
            </a:pPr>
            <a:endParaRPr lang="pl-PL" sz="2400" dirty="0" smtClean="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p:cNvSpPr>
          <p:nvPr>
            <p:ph type="title"/>
          </p:nvPr>
        </p:nvSpPr>
        <p:spPr/>
        <p:txBody>
          <a:bodyPr/>
          <a:lstStyle/>
          <a:p>
            <a:r>
              <a:rPr lang="pl-PL" sz="3200" smtClean="0">
                <a:solidFill>
                  <a:srgbClr val="990000"/>
                </a:solidFill>
              </a:rPr>
              <a:t>Other centres with a long tradition</a:t>
            </a:r>
            <a:br>
              <a:rPr lang="pl-PL" sz="3200" smtClean="0">
                <a:solidFill>
                  <a:srgbClr val="990000"/>
                </a:solidFill>
              </a:rPr>
            </a:br>
            <a:r>
              <a:rPr lang="pl-PL" sz="3200" smtClean="0">
                <a:solidFill>
                  <a:srgbClr val="990000"/>
                </a:solidFill>
              </a:rPr>
              <a:t>of educating foreigners in Poland</a:t>
            </a:r>
          </a:p>
        </p:txBody>
      </p:sp>
      <p:sp>
        <p:nvSpPr>
          <p:cNvPr id="72707" name="Rectangle 3"/>
          <p:cNvSpPr>
            <a:spLocks noGrp="1"/>
          </p:cNvSpPr>
          <p:nvPr>
            <p:ph type="body" idx="1"/>
          </p:nvPr>
        </p:nvSpPr>
        <p:spPr/>
        <p:txBody>
          <a:bodyPr/>
          <a:lstStyle/>
          <a:p>
            <a:pPr>
              <a:lnSpc>
                <a:spcPct val="90000"/>
              </a:lnSpc>
            </a:pPr>
            <a:endParaRPr lang="pl-PL" sz="1800" b="1" smtClean="0">
              <a:latin typeface="Times New Roman" pitchFamily="18" charset="0"/>
            </a:endParaRPr>
          </a:p>
          <a:p>
            <a:pPr>
              <a:lnSpc>
                <a:spcPct val="90000"/>
              </a:lnSpc>
            </a:pPr>
            <a:r>
              <a:rPr lang="pl-PL" sz="2800" b="1" smtClean="0"/>
              <a:t>The Centre of Polish Language and Culture for Foreigners</a:t>
            </a:r>
            <a:r>
              <a:rPr lang="pl-PL" sz="2800" smtClean="0"/>
              <a:t>  ‘Polonicum’ of  Warsaw University established in 1956</a:t>
            </a:r>
          </a:p>
          <a:p>
            <a:pPr>
              <a:lnSpc>
                <a:spcPct val="90000"/>
              </a:lnSpc>
            </a:pPr>
            <a:r>
              <a:rPr lang="pl-PL" sz="2800" smtClean="0">
                <a:hlinkClick r:id="rId3"/>
              </a:rPr>
              <a:t>www.polonicum.uw.edu.pl</a:t>
            </a:r>
            <a:r>
              <a:rPr lang="pl-PL" sz="2800" smtClean="0"/>
              <a:t> </a:t>
            </a:r>
          </a:p>
          <a:p>
            <a:pPr>
              <a:lnSpc>
                <a:spcPct val="90000"/>
              </a:lnSpc>
            </a:pPr>
            <a:endParaRPr lang="pl-PL" sz="2800" b="1" smtClean="0"/>
          </a:p>
          <a:p>
            <a:pPr>
              <a:lnSpc>
                <a:spcPct val="90000"/>
              </a:lnSpc>
            </a:pPr>
            <a:r>
              <a:rPr lang="pl-PL" sz="2800" smtClean="0"/>
              <a:t> </a:t>
            </a:r>
            <a:r>
              <a:rPr lang="pl-PL" sz="2800" b="1" smtClean="0"/>
              <a:t>The Centre of Polish Culture and Language in the World of Jagiellonian University</a:t>
            </a:r>
            <a:r>
              <a:rPr lang="pl-PL" sz="2800" smtClean="0"/>
              <a:t> established in 1965</a:t>
            </a:r>
          </a:p>
          <a:p>
            <a:pPr>
              <a:lnSpc>
                <a:spcPct val="90000"/>
              </a:lnSpc>
            </a:pPr>
            <a:r>
              <a:rPr lang="pl-PL" sz="2800" smtClean="0">
                <a:hlinkClick r:id="rId4"/>
              </a:rPr>
              <a:t>http://uj.edu.pl/Polonia/pl</a:t>
            </a:r>
            <a:r>
              <a:rPr lang="pl-PL" sz="2800" smtClean="0"/>
              <a:t> </a:t>
            </a:r>
          </a:p>
          <a:p>
            <a:pPr>
              <a:lnSpc>
                <a:spcPct val="90000"/>
              </a:lnSpc>
            </a:pPr>
            <a:endParaRPr lang="pl-PL" sz="2800" smtClean="0"/>
          </a:p>
          <a:p>
            <a:pPr>
              <a:lnSpc>
                <a:spcPct val="90000"/>
              </a:lnSpc>
              <a:buFont typeface="Arial" charset="0"/>
              <a:buNone/>
            </a:pPr>
            <a:endParaRPr lang="pl-PL" sz="2800" smtClean="0">
              <a:latin typeface="Times New Roman" pitchFamily="18" charset="0"/>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2"/>
          <p:cNvSpPr>
            <a:spLocks noGrp="1"/>
          </p:cNvSpPr>
          <p:nvPr>
            <p:ph type="title"/>
          </p:nvPr>
        </p:nvSpPr>
        <p:spPr>
          <a:xfrm>
            <a:off x="457200" y="609600"/>
            <a:ext cx="8229600" cy="1143000"/>
          </a:xfrm>
        </p:spPr>
        <p:txBody>
          <a:bodyPr/>
          <a:lstStyle/>
          <a:p>
            <a:r>
              <a:rPr lang="pl-PL" sz="3200" smtClean="0">
                <a:solidFill>
                  <a:srgbClr val="990000"/>
                </a:solidFill>
              </a:rPr>
              <a:t>New centres of teaching Polish as a foreign language (PFL)</a:t>
            </a:r>
          </a:p>
        </p:txBody>
      </p:sp>
      <p:sp>
        <p:nvSpPr>
          <p:cNvPr id="74755" name="Rectangle 3"/>
          <p:cNvSpPr>
            <a:spLocks noGrp="1"/>
          </p:cNvSpPr>
          <p:nvPr>
            <p:ph type="body" idx="1"/>
          </p:nvPr>
        </p:nvSpPr>
        <p:spPr>
          <a:xfrm>
            <a:off x="457200" y="2027238"/>
            <a:ext cx="8229600" cy="4525962"/>
          </a:xfrm>
        </p:spPr>
        <p:txBody>
          <a:bodyPr/>
          <a:lstStyle/>
          <a:p>
            <a:pPr>
              <a:lnSpc>
                <a:spcPct val="80000"/>
              </a:lnSpc>
            </a:pPr>
            <a:r>
              <a:rPr lang="pl-PL" sz="2400" smtClean="0"/>
              <a:t>In late 1980s and 1990s several more centres of Polish culture and language for members of Polish community abroad and foreigners opened at the biggest Polish universities in: Wrocław, Poznań, Lublin, Katowice, Częstochowa, Rzeszów, Szczecin. </a:t>
            </a:r>
            <a:endParaRPr lang="pl-PL" sz="2400" smtClean="0">
              <a:latin typeface="Times New Roman" pitchFamily="18" charset="0"/>
            </a:endParaRPr>
          </a:p>
          <a:p>
            <a:pPr>
              <a:lnSpc>
                <a:spcPct val="80000"/>
              </a:lnSpc>
            </a:pPr>
            <a:endParaRPr lang="pl-PL" sz="2400" smtClean="0">
              <a:latin typeface="Times New Roman" pitchFamily="18" charset="0"/>
            </a:endParaRPr>
          </a:p>
          <a:p>
            <a:pPr>
              <a:lnSpc>
                <a:spcPct val="80000"/>
              </a:lnSpc>
            </a:pPr>
            <a:r>
              <a:rPr lang="pl-PL" sz="2400" smtClean="0"/>
              <a:t>The majority of them offer general PFL courses and summer language courses; 5 academic centres in Poland offer preparatory language and subject classes for those who want to study at the university.</a:t>
            </a:r>
          </a:p>
          <a:p>
            <a:pPr>
              <a:lnSpc>
                <a:spcPct val="80000"/>
              </a:lnSpc>
            </a:pPr>
            <a:endParaRPr lang="pl-PL" sz="2400" smtClean="0"/>
          </a:p>
          <a:p>
            <a:pPr>
              <a:lnSpc>
                <a:spcPct val="80000"/>
              </a:lnSpc>
            </a:pPr>
            <a:endParaRPr lang="pl-PL" sz="2000" smtClean="0">
              <a:latin typeface="Times New Roman" pitchFamily="18" charset="0"/>
            </a:endParaRPr>
          </a:p>
          <a:p>
            <a:pPr>
              <a:lnSpc>
                <a:spcPct val="80000"/>
              </a:lnSpc>
              <a:buFont typeface="Arial" charset="0"/>
              <a:buNone/>
            </a:pPr>
            <a:endParaRPr lang="pl-PL" sz="2000" smtClean="0">
              <a:latin typeface="Times New Roman" pitchFamily="18" charset="0"/>
            </a:endParaRPr>
          </a:p>
          <a:p>
            <a:pPr>
              <a:lnSpc>
                <a:spcPct val="80000"/>
              </a:lnSpc>
              <a:buFont typeface="Arial" charset="0"/>
              <a:buNone/>
            </a:pPr>
            <a:r>
              <a:rPr lang="pl-PL" sz="2400" smtClean="0">
                <a:latin typeface="Times New Roman" pitchFamily="18" charset="0"/>
              </a:rPr>
              <a:t>. </a:t>
            </a:r>
          </a:p>
          <a:p>
            <a:pPr>
              <a:lnSpc>
                <a:spcPct val="80000"/>
              </a:lnSpc>
              <a:buFont typeface="Arial" charset="0"/>
              <a:buNone/>
            </a:pPr>
            <a:endParaRPr lang="pl-PL" sz="2400" smtClean="0">
              <a:latin typeface="Times New Roman" pitchFamily="18" charset="0"/>
            </a:endParaRPr>
          </a:p>
          <a:p>
            <a:pPr>
              <a:lnSpc>
                <a:spcPct val="80000"/>
              </a:lnSpc>
              <a:buFont typeface="Arial" charset="0"/>
              <a:buNone/>
            </a:pPr>
            <a:endParaRPr lang="pl-PL" sz="2400" smtClean="0">
              <a:latin typeface="Times New Roman" pitchFamily="18" charset="0"/>
            </a:endParaRPr>
          </a:p>
          <a:p>
            <a:pPr>
              <a:lnSpc>
                <a:spcPct val="80000"/>
              </a:lnSpc>
              <a:buFont typeface="Arial" charset="0"/>
              <a:buNone/>
            </a:pPr>
            <a:endParaRPr lang="pl-PL" sz="2400" smtClean="0">
              <a:latin typeface="Times New Roman" pitchFamily="18" charset="0"/>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p:cNvSpPr>
          <p:nvPr>
            <p:ph type="title"/>
          </p:nvPr>
        </p:nvSpPr>
        <p:spPr/>
        <p:txBody>
          <a:bodyPr/>
          <a:lstStyle/>
          <a:p>
            <a:r>
              <a:rPr lang="pl-PL" sz="3200" b="1" smtClean="0">
                <a:solidFill>
                  <a:srgbClr val="990000"/>
                </a:solidFill>
              </a:rPr>
              <a:t>Increasing interest in teaching Polish language to foreigners</a:t>
            </a:r>
          </a:p>
        </p:txBody>
      </p:sp>
      <p:sp>
        <p:nvSpPr>
          <p:cNvPr id="76803" name="Rectangle 3"/>
          <p:cNvSpPr>
            <a:spLocks noGrp="1"/>
          </p:cNvSpPr>
          <p:nvPr>
            <p:ph type="body" idx="1"/>
          </p:nvPr>
        </p:nvSpPr>
        <p:spPr/>
        <p:txBody>
          <a:bodyPr/>
          <a:lstStyle/>
          <a:p>
            <a:pPr>
              <a:lnSpc>
                <a:spcPct val="90000"/>
              </a:lnSpc>
            </a:pPr>
            <a:r>
              <a:rPr lang="pl-PL" sz="2800" smtClean="0"/>
              <a:t>Private language schools and foundations known of their activities in the field of teaching Polish to foreigners are: </a:t>
            </a:r>
            <a:r>
              <a:rPr lang="pl-PL" sz="2800" b="1" i="1" smtClean="0"/>
              <a:t>Linguae Mundi Foundation</a:t>
            </a:r>
            <a:r>
              <a:rPr lang="pl-PL" sz="2800" smtClean="0"/>
              <a:t> (Warsaw), </a:t>
            </a:r>
            <a:r>
              <a:rPr lang="pl-PL" sz="2800" b="1" smtClean="0"/>
              <a:t>‘Prolog’ Language School</a:t>
            </a:r>
            <a:r>
              <a:rPr lang="pl-PL" sz="2800" smtClean="0"/>
              <a:t> (Kraków).</a:t>
            </a:r>
            <a:endParaRPr lang="pl-PL" sz="2800" smtClean="0">
              <a:latin typeface="Times New Roman" pitchFamily="18" charset="0"/>
            </a:endParaRPr>
          </a:p>
          <a:p>
            <a:pPr>
              <a:lnSpc>
                <a:spcPct val="90000"/>
              </a:lnSpc>
            </a:pPr>
            <a:endParaRPr lang="pl-PL" sz="2800" smtClean="0">
              <a:latin typeface="Times New Roman" pitchFamily="18" charset="0"/>
            </a:endParaRPr>
          </a:p>
          <a:p>
            <a:pPr>
              <a:lnSpc>
                <a:spcPct val="90000"/>
              </a:lnSpc>
            </a:pPr>
            <a:r>
              <a:rPr lang="pl-PL" sz="2800" smtClean="0"/>
              <a:t>In the</a:t>
            </a:r>
            <a:r>
              <a:rPr lang="pl-PL" sz="2800" smtClean="0">
                <a:latin typeface="Times New Roman" pitchFamily="18" charset="0"/>
              </a:rPr>
              <a:t> </a:t>
            </a:r>
            <a:r>
              <a:rPr lang="pl-PL" sz="2800" smtClean="0"/>
              <a:t>last decade new centres specializing in teaching Polish to foreigners were opened in majority of Polish universities, including economical, medical and technical academies.</a:t>
            </a:r>
            <a:r>
              <a:rPr lang="pl-PL" sz="2800" smtClean="0">
                <a:latin typeface="Times New Roman" pitchFamily="18" charset="0"/>
              </a:rPr>
              <a:t> </a:t>
            </a:r>
            <a:r>
              <a:rPr lang="pl-PL" sz="2800" smtClean="0"/>
              <a:t> </a:t>
            </a:r>
            <a:br>
              <a:rPr lang="pl-PL" sz="2800" smtClean="0"/>
            </a:br>
            <a:endParaRPr lang="pl-PL" sz="2800" smtClean="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p:cNvSpPr>
          <p:nvPr>
            <p:ph type="title"/>
          </p:nvPr>
        </p:nvSpPr>
        <p:spPr/>
        <p:txBody>
          <a:bodyPr/>
          <a:lstStyle/>
          <a:p>
            <a:r>
              <a:rPr lang="pl-PL" sz="3600" smtClean="0">
                <a:solidFill>
                  <a:srgbClr val="990000"/>
                </a:solidFill>
              </a:rPr>
              <a:t>The number of foreign students </a:t>
            </a:r>
            <a:br>
              <a:rPr lang="pl-PL" sz="3600" smtClean="0">
                <a:solidFill>
                  <a:srgbClr val="990000"/>
                </a:solidFill>
              </a:rPr>
            </a:br>
            <a:r>
              <a:rPr lang="pl-PL" sz="3600" smtClean="0">
                <a:solidFill>
                  <a:srgbClr val="990000"/>
                </a:solidFill>
              </a:rPr>
              <a:t>and their status in Poland</a:t>
            </a:r>
          </a:p>
        </p:txBody>
      </p:sp>
      <p:sp>
        <p:nvSpPr>
          <p:cNvPr id="75779" name="Rectangle 3"/>
          <p:cNvSpPr>
            <a:spLocks noGrp="1"/>
          </p:cNvSpPr>
          <p:nvPr>
            <p:ph type="body" idx="1"/>
          </p:nvPr>
        </p:nvSpPr>
        <p:spPr>
          <a:xfrm>
            <a:off x="1219200" y="1600200"/>
            <a:ext cx="7467600" cy="4525963"/>
          </a:xfrm>
        </p:spPr>
        <p:txBody>
          <a:bodyPr/>
          <a:lstStyle/>
          <a:p>
            <a:pPr>
              <a:buFont typeface="Arial" charset="0"/>
              <a:buNone/>
            </a:pPr>
            <a:r>
              <a:rPr lang="pl-PL" sz="2800" smtClean="0">
                <a:latin typeface="Times New Roman" pitchFamily="18" charset="0"/>
              </a:rPr>
              <a:t> </a:t>
            </a:r>
            <a:r>
              <a:rPr lang="pl-PL" sz="2000" smtClean="0"/>
              <a:t>According to Eurostat’s statistics in 2009 there lived </a:t>
            </a:r>
            <a:r>
              <a:rPr lang="pl-PL" sz="2000" b="1" smtClean="0"/>
              <a:t>60,000</a:t>
            </a:r>
            <a:r>
              <a:rPr lang="pl-PL" sz="2000" smtClean="0"/>
              <a:t> foreigners in Poland.</a:t>
            </a:r>
          </a:p>
          <a:p>
            <a:pPr>
              <a:buFont typeface="Arial" charset="0"/>
              <a:buNone/>
            </a:pPr>
            <a:r>
              <a:rPr lang="pl-PL" sz="2000" b="1" smtClean="0"/>
              <a:t>University students:</a:t>
            </a:r>
          </a:p>
          <a:p>
            <a:pPr>
              <a:buFont typeface="Arial" charset="0"/>
              <a:buNone/>
            </a:pPr>
            <a:r>
              <a:rPr lang="pl-PL" sz="2000" smtClean="0"/>
              <a:t>15,000  in 2009</a:t>
            </a:r>
          </a:p>
          <a:p>
            <a:pPr>
              <a:buFont typeface="Arial" charset="0"/>
              <a:buNone/>
            </a:pPr>
            <a:r>
              <a:rPr lang="pl-PL" sz="2000" smtClean="0"/>
              <a:t>17,000  in 2010 (1/3 in medical academies)</a:t>
            </a:r>
          </a:p>
          <a:p>
            <a:pPr>
              <a:buFontTx/>
              <a:buNone/>
            </a:pPr>
            <a:r>
              <a:rPr lang="pl-PL" sz="2000" b="1" smtClean="0"/>
              <a:t>Their status</a:t>
            </a:r>
            <a:r>
              <a:rPr lang="pl-PL" sz="2000" smtClean="0"/>
              <a:t>:</a:t>
            </a:r>
          </a:p>
          <a:p>
            <a:pPr>
              <a:buFontTx/>
              <a:buChar char="-"/>
            </a:pPr>
            <a:r>
              <a:rPr lang="pl-PL" sz="2000" smtClean="0"/>
              <a:t>Polish goverment’s scholarship holders</a:t>
            </a:r>
          </a:p>
          <a:p>
            <a:pPr>
              <a:buFontTx/>
              <a:buNone/>
            </a:pPr>
            <a:r>
              <a:rPr lang="pl-PL" sz="2000" smtClean="0"/>
              <a:t>-    Native state government’s scholarship holders</a:t>
            </a:r>
          </a:p>
          <a:p>
            <a:pPr>
              <a:buFontTx/>
              <a:buChar char="-"/>
            </a:pPr>
            <a:r>
              <a:rPr lang="pl-PL" sz="2000" smtClean="0"/>
              <a:t>Various foundations’ scholarship holders</a:t>
            </a:r>
          </a:p>
          <a:p>
            <a:pPr>
              <a:buFontTx/>
              <a:buChar char="-"/>
            </a:pPr>
            <a:r>
              <a:rPr lang="pl-PL" sz="2000" smtClean="0"/>
              <a:t>Exchange students, e.g. Erasmus Program students</a:t>
            </a:r>
          </a:p>
          <a:p>
            <a:pPr>
              <a:buFontTx/>
              <a:buChar char="-"/>
            </a:pPr>
            <a:r>
              <a:rPr lang="pl-PL" sz="2000" smtClean="0"/>
              <a:t>Beneficiaries of European Union Projects</a:t>
            </a:r>
          </a:p>
          <a:p>
            <a:pPr>
              <a:buFontTx/>
              <a:buChar char="-"/>
            </a:pPr>
            <a:r>
              <a:rPr lang="pl-PL" sz="2000" smtClean="0"/>
              <a:t>Learners who pay for the language course</a:t>
            </a:r>
          </a:p>
          <a:p>
            <a:pPr>
              <a:buFontTx/>
              <a:buNone/>
            </a:pPr>
            <a:endParaRPr lang="pl-PL" sz="2000" smtClean="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p:cNvSpPr>
          <p:nvPr>
            <p:ph type="title"/>
          </p:nvPr>
        </p:nvSpPr>
        <p:spPr/>
        <p:txBody>
          <a:bodyPr/>
          <a:lstStyle/>
          <a:p>
            <a:r>
              <a:rPr lang="pl-PL" sz="3200" smtClean="0">
                <a:solidFill>
                  <a:srgbClr val="990000"/>
                </a:solidFill>
              </a:rPr>
              <a:t>Examples of local </a:t>
            </a:r>
            <a:br>
              <a:rPr lang="pl-PL" sz="3200" smtClean="0">
                <a:solidFill>
                  <a:srgbClr val="990000"/>
                </a:solidFill>
              </a:rPr>
            </a:br>
            <a:r>
              <a:rPr lang="pl-PL" sz="3200" smtClean="0">
                <a:solidFill>
                  <a:srgbClr val="990000"/>
                </a:solidFill>
              </a:rPr>
              <a:t>language counselling activities</a:t>
            </a:r>
          </a:p>
        </p:txBody>
      </p:sp>
      <p:sp>
        <p:nvSpPr>
          <p:cNvPr id="49155" name="Rectangle 3"/>
          <p:cNvSpPr>
            <a:spLocks noGrp="1"/>
          </p:cNvSpPr>
          <p:nvPr>
            <p:ph type="body" idx="1"/>
          </p:nvPr>
        </p:nvSpPr>
        <p:spPr>
          <a:xfrm>
            <a:off x="533400" y="1798638"/>
            <a:ext cx="8229600" cy="4525962"/>
          </a:xfrm>
        </p:spPr>
        <p:txBody>
          <a:bodyPr/>
          <a:lstStyle/>
          <a:p>
            <a:pPr eaLnBrk="0" hangingPunct="0">
              <a:lnSpc>
                <a:spcPct val="80000"/>
              </a:lnSpc>
              <a:spcBef>
                <a:spcPct val="0"/>
              </a:spcBef>
            </a:pPr>
            <a:r>
              <a:rPr lang="pl-PL" sz="2800" b="1" smtClean="0">
                <a:solidFill>
                  <a:srgbClr val="800000"/>
                </a:solidFill>
                <a:latin typeface="Tahoma" pitchFamily="34" charset="0"/>
              </a:rPr>
              <a:t>How to teach Polish as a second or foreign language?</a:t>
            </a:r>
          </a:p>
          <a:p>
            <a:pPr eaLnBrk="0" hangingPunct="0">
              <a:lnSpc>
                <a:spcPct val="80000"/>
              </a:lnSpc>
              <a:spcBef>
                <a:spcPct val="0"/>
              </a:spcBef>
            </a:pPr>
            <a:endParaRPr lang="pl-PL" sz="2800" smtClean="0">
              <a:latin typeface="Tahoma" pitchFamily="34" charset="0"/>
            </a:endParaRPr>
          </a:p>
          <a:p>
            <a:pPr eaLnBrk="0" hangingPunct="0">
              <a:lnSpc>
                <a:spcPct val="80000"/>
              </a:lnSpc>
              <a:spcBef>
                <a:spcPct val="0"/>
              </a:spcBef>
            </a:pPr>
            <a:r>
              <a:rPr lang="pl-PL" sz="2000" smtClean="0">
                <a:latin typeface="Tahoma" pitchFamily="34" charset="0"/>
              </a:rPr>
              <a:t>Academic specializations in Teaching Polish as a Foreign / Second Language are active in Jagiellonian University, Warsaw University, UMC, Vratislavian University, University of Lodz, Silesian University.</a:t>
            </a:r>
          </a:p>
          <a:p>
            <a:pPr eaLnBrk="0" hangingPunct="0">
              <a:lnSpc>
                <a:spcPct val="80000"/>
              </a:lnSpc>
              <a:spcBef>
                <a:spcPct val="0"/>
              </a:spcBef>
              <a:buFont typeface="Arial" charset="0"/>
              <a:buNone/>
            </a:pPr>
            <a:r>
              <a:rPr lang="en-US" sz="2000" smtClean="0">
                <a:latin typeface="Tahoma" pitchFamily="34" charset="0"/>
                <a:cs typeface="Times New Roman" pitchFamily="18" charset="0"/>
              </a:rPr>
              <a:t> </a:t>
            </a:r>
            <a:endParaRPr lang="pl-PL" sz="2000" smtClean="0">
              <a:latin typeface="Tahoma" pitchFamily="34" charset="0"/>
            </a:endParaRPr>
          </a:p>
          <a:p>
            <a:pPr eaLnBrk="0" hangingPunct="0">
              <a:lnSpc>
                <a:spcPct val="80000"/>
              </a:lnSpc>
              <a:spcBef>
                <a:spcPct val="0"/>
              </a:spcBef>
            </a:pPr>
            <a:r>
              <a:rPr lang="en-US" sz="2000" smtClean="0">
                <a:latin typeface="Tahoma" pitchFamily="34" charset="0"/>
                <a:cs typeface="Times New Roman" pitchFamily="18" charset="0"/>
              </a:rPr>
              <a:t>In Chicago, N.Y, Germany, Ukraine, Hungary</a:t>
            </a:r>
            <a:r>
              <a:rPr lang="pl-PL" sz="2000" smtClean="0">
                <a:latin typeface="Tahoma" pitchFamily="34" charset="0"/>
              </a:rPr>
              <a:t>, Italy and</a:t>
            </a:r>
            <a:r>
              <a:rPr lang="pl-PL" sz="2000" smtClean="0">
                <a:latin typeface="Tahoma" pitchFamily="34" charset="0"/>
                <a:cs typeface="Times New Roman" pitchFamily="18" charset="0"/>
              </a:rPr>
              <a:t> other countries</a:t>
            </a:r>
            <a:r>
              <a:rPr lang="en-US" sz="2000" smtClean="0">
                <a:latin typeface="Tahoma" pitchFamily="34" charset="0"/>
                <a:cs typeface="Times New Roman" pitchFamily="18" charset="0"/>
              </a:rPr>
              <a:t> postgraduate </a:t>
            </a:r>
            <a:r>
              <a:rPr lang="pl-PL" sz="2000" smtClean="0">
                <a:latin typeface="Tahoma" pitchFamily="34" charset="0"/>
                <a:cs typeface="Times New Roman" pitchFamily="18" charset="0"/>
              </a:rPr>
              <a:t>courses</a:t>
            </a:r>
            <a:r>
              <a:rPr lang="en-US" sz="2000" smtClean="0">
                <a:latin typeface="Tahoma" pitchFamily="34" charset="0"/>
                <a:cs typeface="Times New Roman" pitchFamily="18" charset="0"/>
              </a:rPr>
              <a:t> in teaching PFL have been opened</a:t>
            </a:r>
            <a:r>
              <a:rPr lang="pl-PL" sz="2000" smtClean="0">
                <a:latin typeface="Tahoma" pitchFamily="34" charset="0"/>
              </a:rPr>
              <a:t>. </a:t>
            </a:r>
          </a:p>
          <a:p>
            <a:pPr eaLnBrk="0" hangingPunct="0">
              <a:lnSpc>
                <a:spcPct val="80000"/>
              </a:lnSpc>
              <a:spcBef>
                <a:spcPct val="0"/>
              </a:spcBef>
            </a:pPr>
            <a:endParaRPr lang="pl-PL" sz="2000" smtClean="0">
              <a:latin typeface="Arial" charset="0"/>
            </a:endParaRPr>
          </a:p>
          <a:p>
            <a:pPr eaLnBrk="0" hangingPunct="0">
              <a:lnSpc>
                <a:spcPct val="80000"/>
              </a:lnSpc>
              <a:spcBef>
                <a:spcPct val="0"/>
              </a:spcBef>
              <a:buFont typeface="Arial" charset="0"/>
              <a:buNone/>
            </a:pPr>
            <a:endParaRPr lang="pl-PL" sz="2000" smtClean="0">
              <a:latin typeface="Tahoma" pitchFamily="34" charset="0"/>
              <a:cs typeface="Times New Roman" pitchFamily="18" charset="0"/>
            </a:endParaRPr>
          </a:p>
          <a:p>
            <a:pPr eaLnBrk="0" hangingPunct="0">
              <a:lnSpc>
                <a:spcPct val="80000"/>
              </a:lnSpc>
              <a:spcBef>
                <a:spcPct val="0"/>
              </a:spcBef>
            </a:pPr>
            <a:r>
              <a:rPr lang="en-US" sz="2000" smtClean="0">
                <a:latin typeface="Tahoma" pitchFamily="34" charset="0"/>
                <a:cs typeface="Times New Roman" pitchFamily="18" charset="0"/>
              </a:rPr>
              <a:t>Teachers’ trainings on how to prepare students for passing certificate exams</a:t>
            </a:r>
            <a:r>
              <a:rPr lang="pl-PL" sz="2000" smtClean="0">
                <a:latin typeface="Tahoma" pitchFamily="34" charset="0"/>
              </a:rPr>
              <a:t> in Polish as a foreign language</a:t>
            </a:r>
            <a:r>
              <a:rPr lang="en-US" sz="2000" smtClean="0">
                <a:latin typeface="Tahoma" pitchFamily="34" charset="0"/>
                <a:cs typeface="Times New Roman" pitchFamily="18" charset="0"/>
              </a:rPr>
              <a:t> </a:t>
            </a:r>
            <a:r>
              <a:rPr lang="pl-PL" sz="2000" smtClean="0">
                <a:latin typeface="Tahoma" pitchFamily="34" charset="0"/>
              </a:rPr>
              <a:t>become</a:t>
            </a:r>
            <a:r>
              <a:rPr lang="en-US" sz="2000" smtClean="0">
                <a:latin typeface="Tahoma" pitchFamily="34" charset="0"/>
                <a:cs typeface="Times New Roman" pitchFamily="18" charset="0"/>
              </a:rPr>
              <a:t> very popular.</a:t>
            </a:r>
            <a:endParaRPr lang="pl-PL" sz="2000" smtClean="0">
              <a:latin typeface="Tahoma" pitchFamily="34" charset="0"/>
            </a:endParaRPr>
          </a:p>
          <a:p>
            <a:pPr eaLnBrk="0" hangingPunct="0">
              <a:lnSpc>
                <a:spcPct val="80000"/>
              </a:lnSpc>
              <a:spcBef>
                <a:spcPct val="0"/>
              </a:spcBef>
            </a:pPr>
            <a:endParaRPr lang="pl-PL" sz="2000" smtClean="0">
              <a:latin typeface="Tahoma" pitchFamily="34" charset="0"/>
            </a:endParaRPr>
          </a:p>
          <a:p>
            <a:pPr eaLnBrk="0" hangingPunct="0">
              <a:lnSpc>
                <a:spcPct val="80000"/>
              </a:lnSpc>
              <a:spcBef>
                <a:spcPct val="0"/>
              </a:spcBef>
            </a:pPr>
            <a:endParaRPr lang="pl-PL" sz="2000" smtClean="0">
              <a:latin typeface="Tahoma" pitchFamily="34" charset="0"/>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Grp="1"/>
          </p:cNvSpPr>
          <p:nvPr>
            <p:ph type="title"/>
          </p:nvPr>
        </p:nvSpPr>
        <p:spPr/>
        <p:txBody>
          <a:bodyPr/>
          <a:lstStyle/>
          <a:p>
            <a:r>
              <a:rPr lang="pl-PL" sz="3200" b="1" smtClean="0">
                <a:solidFill>
                  <a:srgbClr val="800000"/>
                </a:solidFill>
              </a:rPr>
              <a:t>New teachers’ guides and textbooks of Polish as a Foreign / Second Language </a:t>
            </a:r>
          </a:p>
        </p:txBody>
      </p:sp>
      <p:sp>
        <p:nvSpPr>
          <p:cNvPr id="63491" name="Rectangle 3"/>
          <p:cNvSpPr>
            <a:spLocks noGrp="1"/>
          </p:cNvSpPr>
          <p:nvPr>
            <p:ph type="body" idx="1"/>
          </p:nvPr>
        </p:nvSpPr>
        <p:spPr>
          <a:xfrm>
            <a:off x="457200" y="1798638"/>
            <a:ext cx="8229600" cy="4525962"/>
          </a:xfrm>
        </p:spPr>
        <p:txBody>
          <a:bodyPr/>
          <a:lstStyle/>
          <a:p>
            <a:pPr eaLnBrk="0" hangingPunct="0">
              <a:lnSpc>
                <a:spcPct val="80000"/>
              </a:lnSpc>
              <a:spcBef>
                <a:spcPct val="0"/>
              </a:spcBef>
            </a:pPr>
            <a:r>
              <a:rPr lang="pl-PL" sz="2400" smtClean="0">
                <a:latin typeface="Tahoma" pitchFamily="34" charset="0"/>
              </a:rPr>
              <a:t>Teachers’ guides and textbooks for would-be teachers in Polish as a foreign and second language are published by local academic centres.</a:t>
            </a:r>
          </a:p>
          <a:p>
            <a:pPr eaLnBrk="0" hangingPunct="0">
              <a:lnSpc>
                <a:spcPct val="80000"/>
              </a:lnSpc>
              <a:spcBef>
                <a:spcPct val="0"/>
              </a:spcBef>
            </a:pPr>
            <a:endParaRPr lang="pl-PL" sz="2400" smtClean="0">
              <a:latin typeface="Tahoma" pitchFamily="34" charset="0"/>
            </a:endParaRPr>
          </a:p>
          <a:p>
            <a:pPr eaLnBrk="0" hangingPunct="0">
              <a:lnSpc>
                <a:spcPct val="80000"/>
              </a:lnSpc>
              <a:spcBef>
                <a:spcPct val="0"/>
              </a:spcBef>
            </a:pPr>
            <a:r>
              <a:rPr lang="pl-PL" sz="2400" smtClean="0">
                <a:latin typeface="Tahoma" pitchFamily="34" charset="0"/>
              </a:rPr>
              <a:t>Publishing House ”Universitas” – best known in Poland for publishing series of teachers’ guides and textbooks for Polish as a Foreign language.</a:t>
            </a:r>
          </a:p>
          <a:p>
            <a:pPr eaLnBrk="0" hangingPunct="0">
              <a:lnSpc>
                <a:spcPct val="80000"/>
              </a:lnSpc>
              <a:spcBef>
                <a:spcPct val="0"/>
              </a:spcBef>
              <a:buFont typeface="Arial" charset="0"/>
              <a:buNone/>
            </a:pPr>
            <a:r>
              <a:rPr lang="pl-PL" sz="2400" smtClean="0">
                <a:latin typeface="Tahoma" pitchFamily="34" charset="0"/>
              </a:rPr>
              <a:t> </a:t>
            </a:r>
          </a:p>
          <a:p>
            <a:pPr eaLnBrk="0" hangingPunct="0">
              <a:lnSpc>
                <a:spcPct val="80000"/>
              </a:lnSpc>
              <a:spcBef>
                <a:spcPct val="0"/>
              </a:spcBef>
            </a:pPr>
            <a:r>
              <a:rPr lang="pl-PL" sz="2400" smtClean="0">
                <a:latin typeface="Tahoma" pitchFamily="34" charset="0"/>
              </a:rPr>
              <a:t>Some academic centres of Polish as a foreign language started cooperation with Polish Schools abroad – they prepare texbooks aimed at educating learners of Polish origin. </a:t>
            </a:r>
          </a:p>
          <a:p>
            <a:pPr eaLnBrk="0" hangingPunct="0">
              <a:lnSpc>
                <a:spcPct val="80000"/>
              </a:lnSpc>
              <a:spcBef>
                <a:spcPct val="0"/>
              </a:spcBef>
            </a:pPr>
            <a:endParaRPr lang="pl-PL" sz="2400" smtClean="0">
              <a:latin typeface="Tahoma" pitchFamily="34" charset="0"/>
            </a:endParaRPr>
          </a:p>
          <a:p>
            <a:pPr eaLnBrk="0" hangingPunct="0">
              <a:lnSpc>
                <a:spcPct val="80000"/>
              </a:lnSpc>
              <a:spcBef>
                <a:spcPct val="0"/>
              </a:spcBef>
            </a:pPr>
            <a:endParaRPr lang="pl-PL" sz="2400" smtClean="0">
              <a:latin typeface="Tahoma" pitchFamily="34" charset="0"/>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p:cNvSpPr>
          <p:nvPr>
            <p:ph type="title"/>
          </p:nvPr>
        </p:nvSpPr>
        <p:spPr>
          <a:xfrm>
            <a:off x="457200" y="274638"/>
            <a:ext cx="8229600" cy="1782762"/>
          </a:xfrm>
        </p:spPr>
        <p:txBody>
          <a:bodyPr/>
          <a:lstStyle/>
          <a:p>
            <a:r>
              <a:rPr lang="pl-PL" sz="3200" b="1" smtClean="0">
                <a:solidFill>
                  <a:srgbClr val="800000"/>
                </a:solidFill>
              </a:rPr>
              <a:t>Foreign language &amp; Polish as a Foreign language schools’ websites as local ‘counseling platforms’ for foreigners</a:t>
            </a:r>
          </a:p>
        </p:txBody>
      </p:sp>
      <p:sp>
        <p:nvSpPr>
          <p:cNvPr id="64515" name="Rectangle 3"/>
          <p:cNvSpPr>
            <a:spLocks noGrp="1"/>
          </p:cNvSpPr>
          <p:nvPr>
            <p:ph type="body" idx="1"/>
          </p:nvPr>
        </p:nvSpPr>
        <p:spPr>
          <a:xfrm>
            <a:off x="609600" y="1981200"/>
            <a:ext cx="8229600" cy="4525963"/>
          </a:xfrm>
        </p:spPr>
        <p:txBody>
          <a:bodyPr/>
          <a:lstStyle/>
          <a:p>
            <a:pPr eaLnBrk="0" hangingPunct="0">
              <a:lnSpc>
                <a:spcPct val="80000"/>
              </a:lnSpc>
              <a:spcBef>
                <a:spcPct val="0"/>
              </a:spcBef>
            </a:pPr>
            <a:endParaRPr lang="pl-PL" sz="2400" smtClean="0">
              <a:latin typeface="Tahoma" pitchFamily="34" charset="0"/>
            </a:endParaRPr>
          </a:p>
          <a:p>
            <a:pPr eaLnBrk="0" hangingPunct="0">
              <a:lnSpc>
                <a:spcPct val="80000"/>
              </a:lnSpc>
              <a:spcBef>
                <a:spcPct val="0"/>
              </a:spcBef>
              <a:buFont typeface="Arial" charset="0"/>
              <a:buNone/>
            </a:pPr>
            <a:endParaRPr lang="pl-PL" sz="2000" smtClean="0">
              <a:latin typeface="Tahoma" pitchFamily="34" charset="0"/>
            </a:endParaRPr>
          </a:p>
          <a:p>
            <a:pPr eaLnBrk="0" hangingPunct="0">
              <a:lnSpc>
                <a:spcPct val="80000"/>
              </a:lnSpc>
              <a:spcBef>
                <a:spcPct val="0"/>
              </a:spcBef>
            </a:pPr>
            <a:r>
              <a:rPr lang="pl-PL" sz="2400" smtClean="0">
                <a:latin typeface="Tahoma" pitchFamily="34" charset="0"/>
              </a:rPr>
              <a:t>Diagnostic language tests for students placed in the websites. </a:t>
            </a:r>
          </a:p>
          <a:p>
            <a:pPr eaLnBrk="0" hangingPunct="0">
              <a:lnSpc>
                <a:spcPct val="80000"/>
              </a:lnSpc>
              <a:spcBef>
                <a:spcPct val="0"/>
              </a:spcBef>
            </a:pPr>
            <a:endParaRPr lang="pl-PL" sz="2400" smtClean="0">
              <a:latin typeface="Tahoma" pitchFamily="34" charset="0"/>
            </a:endParaRPr>
          </a:p>
          <a:p>
            <a:pPr eaLnBrk="0" hangingPunct="0">
              <a:lnSpc>
                <a:spcPct val="80000"/>
              </a:lnSpc>
              <a:spcBef>
                <a:spcPct val="0"/>
              </a:spcBef>
            </a:pPr>
            <a:r>
              <a:rPr lang="pl-PL" sz="2400" smtClean="0">
                <a:latin typeface="Tahoma" pitchFamily="34" charset="0"/>
              </a:rPr>
              <a:t>and TIPS on:</a:t>
            </a:r>
          </a:p>
          <a:p>
            <a:pPr eaLnBrk="0" hangingPunct="0">
              <a:lnSpc>
                <a:spcPct val="80000"/>
              </a:lnSpc>
              <a:spcBef>
                <a:spcPct val="0"/>
              </a:spcBef>
            </a:pPr>
            <a:r>
              <a:rPr lang="pl-PL" sz="2400" smtClean="0">
                <a:latin typeface="Tahoma" pitchFamily="34" charset="0"/>
              </a:rPr>
              <a:t>consulates in Kraków, cultural events, electricity, business hours, emergency numbers, food, health in Kraków, international youth cards, living costs, money, time, public transport, taxis, car &amp; bike rental, car parks &amp; tourist information, water and weather.</a:t>
            </a:r>
          </a:p>
          <a:p>
            <a:pPr eaLnBrk="0" hangingPunct="0">
              <a:lnSpc>
                <a:spcPct val="80000"/>
              </a:lnSpc>
              <a:spcBef>
                <a:spcPct val="0"/>
              </a:spcBef>
            </a:pPr>
            <a:endParaRPr lang="pl-PL" sz="2400" smtClean="0">
              <a:latin typeface="Tahoma" pitchFamily="34" charset="0"/>
            </a:endParaRPr>
          </a:p>
          <a:p>
            <a:pPr algn="r" eaLnBrk="0" hangingPunct="0">
              <a:lnSpc>
                <a:spcPct val="80000"/>
              </a:lnSpc>
              <a:spcBef>
                <a:spcPct val="0"/>
              </a:spcBef>
              <a:buFont typeface="Arial" charset="0"/>
              <a:buNone/>
            </a:pPr>
            <a:r>
              <a:rPr lang="pl-PL" sz="2400" smtClean="0">
                <a:solidFill>
                  <a:schemeClr val="hlink"/>
                </a:solidFill>
                <a:latin typeface="Tahoma" pitchFamily="34" charset="0"/>
              </a:rPr>
              <a:t>www.prolog.edu.pl</a:t>
            </a:r>
          </a:p>
          <a:p>
            <a:pPr eaLnBrk="0" hangingPunct="0">
              <a:lnSpc>
                <a:spcPct val="80000"/>
              </a:lnSpc>
              <a:spcBef>
                <a:spcPct val="0"/>
              </a:spcBef>
            </a:pPr>
            <a:endParaRPr lang="pl-PL" sz="2400" smtClean="0">
              <a:latin typeface="Tahoma" pitchFamily="34" charset="0"/>
            </a:endParaRPr>
          </a:p>
          <a:p>
            <a:pPr eaLnBrk="0" hangingPunct="0">
              <a:lnSpc>
                <a:spcPct val="80000"/>
              </a:lnSpc>
              <a:spcBef>
                <a:spcPct val="0"/>
              </a:spcBef>
              <a:buFont typeface="Arial" charset="0"/>
              <a:buNone/>
            </a:pPr>
            <a:endParaRPr lang="pl-PL" sz="2400" smtClean="0">
              <a:latin typeface="Tahoma" pitchFamily="34" charset="0"/>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p:cNvSpPr>
          <p:nvPr>
            <p:ph type="title"/>
          </p:nvPr>
        </p:nvSpPr>
        <p:spPr>
          <a:xfrm>
            <a:off x="457200" y="457200"/>
            <a:ext cx="8229600" cy="1143000"/>
          </a:xfrm>
        </p:spPr>
        <p:txBody>
          <a:bodyPr/>
          <a:lstStyle/>
          <a:p>
            <a:r>
              <a:rPr lang="pl-PL" sz="2800" smtClean="0">
                <a:solidFill>
                  <a:srgbClr val="800000"/>
                </a:solidFill>
              </a:rPr>
              <a:t>Some Polish as a foreign language centres and international hostels developed websites</a:t>
            </a:r>
            <a:br>
              <a:rPr lang="pl-PL" sz="2800" smtClean="0">
                <a:solidFill>
                  <a:srgbClr val="800000"/>
                </a:solidFill>
              </a:rPr>
            </a:br>
            <a:r>
              <a:rPr lang="pl-PL" sz="2800" smtClean="0">
                <a:solidFill>
                  <a:srgbClr val="800000"/>
                </a:solidFill>
              </a:rPr>
              <a:t> for their students</a:t>
            </a:r>
            <a:r>
              <a:rPr lang="pl-PL" sz="2800" smtClean="0">
                <a:latin typeface="Times New Roman" pitchFamily="18" charset="0"/>
              </a:rPr>
              <a:t> </a:t>
            </a:r>
          </a:p>
        </p:txBody>
      </p:sp>
      <p:sp>
        <p:nvSpPr>
          <p:cNvPr id="62467" name="Rectangle 3"/>
          <p:cNvSpPr>
            <a:spLocks noGrp="1"/>
          </p:cNvSpPr>
          <p:nvPr>
            <p:ph type="body" idx="1"/>
          </p:nvPr>
        </p:nvSpPr>
        <p:spPr>
          <a:xfrm>
            <a:off x="609600" y="1951038"/>
            <a:ext cx="8229600" cy="4525962"/>
          </a:xfrm>
        </p:spPr>
        <p:txBody>
          <a:bodyPr/>
          <a:lstStyle/>
          <a:p>
            <a:pPr eaLnBrk="0" hangingPunct="0">
              <a:lnSpc>
                <a:spcPct val="80000"/>
              </a:lnSpc>
              <a:spcBef>
                <a:spcPct val="0"/>
              </a:spcBef>
              <a:buFont typeface="Arial" charset="0"/>
              <a:buNone/>
            </a:pPr>
            <a:r>
              <a:rPr lang="pl-PL" sz="2000" smtClean="0"/>
              <a:t>Advice, tips, important pieces of information for foreign students of School of Polish for Foreigners, University of Lódź are on:</a:t>
            </a:r>
          </a:p>
          <a:p>
            <a:pPr algn="ctr" eaLnBrk="0" hangingPunct="0">
              <a:lnSpc>
                <a:spcPct val="80000"/>
              </a:lnSpc>
              <a:spcBef>
                <a:spcPct val="0"/>
              </a:spcBef>
              <a:buFont typeface="Arial" charset="0"/>
              <a:buNone/>
            </a:pPr>
            <a:r>
              <a:rPr lang="pl-PL" sz="2000" smtClean="0"/>
              <a:t> </a:t>
            </a:r>
            <a:r>
              <a:rPr lang="pl-PL" sz="2000" smtClean="0">
                <a:solidFill>
                  <a:schemeClr val="hlink"/>
                </a:solidFill>
              </a:rPr>
              <a:t>http://student.sjpdc.uni.lodz.pl</a:t>
            </a:r>
          </a:p>
          <a:p>
            <a:pPr algn="ctr" eaLnBrk="0" hangingPunct="0">
              <a:lnSpc>
                <a:spcPct val="80000"/>
              </a:lnSpc>
              <a:spcBef>
                <a:spcPct val="0"/>
              </a:spcBef>
              <a:buFont typeface="Arial" charset="0"/>
              <a:buNone/>
            </a:pPr>
            <a:endParaRPr lang="pl-PL" sz="2000" smtClean="0">
              <a:solidFill>
                <a:schemeClr val="hlink"/>
              </a:solidFill>
            </a:endParaRPr>
          </a:p>
          <a:p>
            <a:pPr algn="ctr" eaLnBrk="0" hangingPunct="0">
              <a:lnSpc>
                <a:spcPct val="80000"/>
              </a:lnSpc>
              <a:spcBef>
                <a:spcPct val="0"/>
              </a:spcBef>
              <a:buFont typeface="Arial" charset="0"/>
              <a:buNone/>
            </a:pPr>
            <a:endParaRPr lang="pl-PL" sz="2000" smtClean="0">
              <a:solidFill>
                <a:schemeClr val="hlink"/>
              </a:solidFill>
            </a:endParaRPr>
          </a:p>
          <a:p>
            <a:pPr eaLnBrk="0" hangingPunct="0">
              <a:lnSpc>
                <a:spcPct val="80000"/>
              </a:lnSpc>
              <a:spcBef>
                <a:spcPct val="0"/>
              </a:spcBef>
              <a:buFontTx/>
              <a:buChar char="-"/>
            </a:pPr>
            <a:r>
              <a:rPr lang="pl-PL" sz="2000" smtClean="0"/>
              <a:t>Maps of Łódź, links to different timetables (trams, buses, trains, airplaines, school timetable)</a:t>
            </a:r>
          </a:p>
          <a:p>
            <a:pPr eaLnBrk="0" hangingPunct="0">
              <a:lnSpc>
                <a:spcPct val="80000"/>
              </a:lnSpc>
              <a:spcBef>
                <a:spcPct val="0"/>
              </a:spcBef>
              <a:buFontTx/>
              <a:buChar char="-"/>
            </a:pPr>
            <a:r>
              <a:rPr lang="pl-PL" sz="2000" smtClean="0"/>
              <a:t>School events’ chronicle &amp; foto gallery</a:t>
            </a:r>
          </a:p>
          <a:p>
            <a:pPr eaLnBrk="0" hangingPunct="0">
              <a:lnSpc>
                <a:spcPct val="80000"/>
              </a:lnSpc>
              <a:spcBef>
                <a:spcPct val="0"/>
              </a:spcBef>
              <a:buFontTx/>
              <a:buChar char="-"/>
            </a:pPr>
            <a:r>
              <a:rPr lang="pl-PL" sz="2000" smtClean="0"/>
              <a:t>A collection of press articles on the cultural school events</a:t>
            </a:r>
          </a:p>
          <a:p>
            <a:pPr eaLnBrk="0" hangingPunct="0">
              <a:lnSpc>
                <a:spcPct val="80000"/>
              </a:lnSpc>
              <a:spcBef>
                <a:spcPct val="0"/>
              </a:spcBef>
              <a:buFontTx/>
              <a:buChar char="-"/>
            </a:pPr>
            <a:r>
              <a:rPr lang="pl-PL" sz="2000" smtClean="0"/>
              <a:t>Classified ads</a:t>
            </a:r>
          </a:p>
          <a:p>
            <a:pPr eaLnBrk="0" hangingPunct="0">
              <a:lnSpc>
                <a:spcPct val="80000"/>
              </a:lnSpc>
              <a:spcBef>
                <a:spcPct val="0"/>
              </a:spcBef>
              <a:buFontTx/>
              <a:buChar char="-"/>
            </a:pPr>
            <a:r>
              <a:rPr lang="pl-PL" sz="2000" smtClean="0"/>
              <a:t>Description of state and church holidays in Poland</a:t>
            </a:r>
          </a:p>
          <a:p>
            <a:pPr eaLnBrk="0" hangingPunct="0">
              <a:lnSpc>
                <a:spcPct val="80000"/>
              </a:lnSpc>
              <a:spcBef>
                <a:spcPct val="0"/>
              </a:spcBef>
              <a:buFontTx/>
              <a:buChar char="-"/>
            </a:pPr>
            <a:r>
              <a:rPr lang="pl-PL" sz="2000" smtClean="0"/>
              <a:t>Polish language curiosities</a:t>
            </a:r>
          </a:p>
          <a:p>
            <a:pPr eaLnBrk="0" hangingPunct="0">
              <a:lnSpc>
                <a:spcPct val="80000"/>
              </a:lnSpc>
              <a:spcBef>
                <a:spcPct val="0"/>
              </a:spcBef>
              <a:buFontTx/>
              <a:buChar char="-"/>
            </a:pPr>
            <a:r>
              <a:rPr lang="pl-PL" sz="2000" smtClean="0"/>
              <a:t>Interactive forum</a:t>
            </a:r>
          </a:p>
          <a:p>
            <a:pPr eaLnBrk="0" hangingPunct="0">
              <a:lnSpc>
                <a:spcPct val="80000"/>
              </a:lnSpc>
              <a:spcBef>
                <a:spcPct val="0"/>
              </a:spcBef>
              <a:buFontTx/>
              <a:buNone/>
            </a:pPr>
            <a:r>
              <a:rPr lang="pl-PL" sz="2000" smtClean="0"/>
              <a:t>		See also: The ”Tower of Babel” of Lodz (i.e.: International student hostel) website: </a:t>
            </a:r>
            <a:r>
              <a:rPr lang="pl-PL" sz="2000" smtClean="0">
                <a:hlinkClick r:id="rId3"/>
              </a:rPr>
              <a:t>http://www</a:t>
            </a:r>
            <a:r>
              <a:rPr lang="pl-PL" sz="2000" smtClean="0">
                <a:solidFill>
                  <a:schemeClr val="hlink"/>
                </a:solidFill>
              </a:rPr>
              <a:t>.babel.uni.lodz.pl.</a:t>
            </a:r>
          </a:p>
          <a:p>
            <a:pPr eaLnBrk="0" hangingPunct="0">
              <a:lnSpc>
                <a:spcPct val="80000"/>
              </a:lnSpc>
              <a:spcBef>
                <a:spcPct val="0"/>
              </a:spcBef>
              <a:buFontTx/>
              <a:buChar char="-"/>
            </a:pPr>
            <a:endParaRPr lang="pl-PL" sz="2000" smtClean="0"/>
          </a:p>
          <a:p>
            <a:pPr algn="ctr" eaLnBrk="0" hangingPunct="0">
              <a:lnSpc>
                <a:spcPct val="80000"/>
              </a:lnSpc>
              <a:spcBef>
                <a:spcPct val="0"/>
              </a:spcBef>
              <a:buFont typeface="Arial" charset="0"/>
              <a:buNone/>
            </a:pPr>
            <a:endParaRPr lang="pl-PL" sz="2000" smtClean="0">
              <a:solidFill>
                <a:schemeClr val="hlink"/>
              </a:solidFill>
              <a:latin typeface="Times New Roman" pitchFamily="18" charset="0"/>
            </a:endParaRPr>
          </a:p>
          <a:p>
            <a:pPr eaLnBrk="0" hangingPunct="0">
              <a:lnSpc>
                <a:spcPct val="80000"/>
              </a:lnSpc>
              <a:spcBef>
                <a:spcPct val="0"/>
              </a:spcBef>
              <a:buFont typeface="Arial" charset="0"/>
              <a:buNone/>
            </a:pPr>
            <a:endParaRPr lang="pl-PL" sz="2000" smtClean="0">
              <a:latin typeface="Times New Roman" pitchFamily="18"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050"/>
          <p:cNvSpPr>
            <a:spLocks noGrp="1"/>
          </p:cNvSpPr>
          <p:nvPr>
            <p:ph type="title"/>
          </p:nvPr>
        </p:nvSpPr>
        <p:spPr/>
        <p:txBody>
          <a:bodyPr/>
          <a:lstStyle/>
          <a:p>
            <a:r>
              <a:rPr lang="pl-PL" smtClean="0">
                <a:solidFill>
                  <a:srgbClr val="800000"/>
                </a:solidFill>
              </a:rPr>
              <a:t>The outline of the presentation</a:t>
            </a:r>
          </a:p>
        </p:txBody>
      </p:sp>
      <p:sp>
        <p:nvSpPr>
          <p:cNvPr id="70659" name="Rectangle 2051"/>
          <p:cNvSpPr>
            <a:spLocks noGrp="1"/>
          </p:cNvSpPr>
          <p:nvPr>
            <p:ph type="body" idx="1"/>
          </p:nvPr>
        </p:nvSpPr>
        <p:spPr>
          <a:xfrm>
            <a:off x="381000" y="1600200"/>
            <a:ext cx="8229600" cy="4525963"/>
          </a:xfrm>
        </p:spPr>
        <p:txBody>
          <a:bodyPr/>
          <a:lstStyle/>
          <a:p>
            <a:pPr marL="609600" indent="-609600">
              <a:buFont typeface="Arial" charset="0"/>
              <a:buAutoNum type="arabicPeriod"/>
            </a:pPr>
            <a:r>
              <a:rPr lang="pl-PL" sz="2800" smtClean="0"/>
              <a:t>Examples of </a:t>
            </a:r>
            <a:r>
              <a:rPr lang="pl-PL" sz="2800" smtClean="0">
                <a:solidFill>
                  <a:srgbClr val="800000"/>
                </a:solidFill>
              </a:rPr>
              <a:t>universal </a:t>
            </a:r>
            <a:r>
              <a:rPr lang="pl-PL" sz="2800" smtClean="0"/>
              <a:t>counselling to foreigners in Poland on language and life problems  </a:t>
            </a:r>
          </a:p>
          <a:p>
            <a:pPr marL="609600" indent="-609600">
              <a:buFont typeface="Arial" charset="0"/>
              <a:buNone/>
            </a:pPr>
            <a:r>
              <a:rPr lang="pl-PL" sz="2800" smtClean="0"/>
              <a:t>2. Examples of </a:t>
            </a:r>
            <a:r>
              <a:rPr lang="pl-PL" sz="2800" smtClean="0">
                <a:solidFill>
                  <a:srgbClr val="800000"/>
                </a:solidFill>
              </a:rPr>
              <a:t>local</a:t>
            </a:r>
            <a:r>
              <a:rPr lang="pl-PL" sz="2800" smtClean="0"/>
              <a:t> counselling    </a:t>
            </a:r>
          </a:p>
          <a:p>
            <a:pPr marL="609600" indent="-609600">
              <a:buFont typeface="Arial" charset="0"/>
              <a:buNone/>
            </a:pPr>
            <a:r>
              <a:rPr lang="pl-PL" sz="2800" smtClean="0"/>
              <a:t>3. Examples of typical and extraordinary forms of counselling</a:t>
            </a:r>
          </a:p>
          <a:p>
            <a:pPr marL="609600" indent="-609600">
              <a:buFont typeface="Arial" charset="0"/>
              <a:buNone/>
            </a:pPr>
            <a:r>
              <a:rPr lang="pl-PL" sz="2800" smtClean="0"/>
              <a:t>4. Conclusions: </a:t>
            </a:r>
            <a:r>
              <a:rPr lang="pl-PL" sz="2800" smtClean="0">
                <a:solidFill>
                  <a:schemeClr val="hlink"/>
                </a:solidFill>
              </a:rPr>
              <a:t>SWOT ANALYSIS</a:t>
            </a:r>
          </a:p>
          <a:p>
            <a:pPr marL="609600" indent="-609600">
              <a:buFont typeface="Arial" charset="0"/>
              <a:buNone/>
            </a:pPr>
            <a:endParaRPr lang="pl-PL" sz="2800" smtClean="0">
              <a:latin typeface="Times New Roman" pitchFamily="18" charset="0"/>
            </a:endParaRPr>
          </a:p>
          <a:p>
            <a:pPr marL="609600" indent="-609600">
              <a:buFont typeface="Arial" charset="0"/>
              <a:buNone/>
            </a:pPr>
            <a:r>
              <a:rPr lang="pl-PL" sz="2800" smtClean="0">
                <a:latin typeface="Times New Roman" pitchFamily="18" charset="0"/>
              </a:rPr>
              <a:t> </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p:cNvSpPr>
          <p:nvPr>
            <p:ph type="title"/>
          </p:nvPr>
        </p:nvSpPr>
        <p:spPr>
          <a:xfrm>
            <a:off x="457200" y="304800"/>
            <a:ext cx="8229600" cy="1143000"/>
          </a:xfrm>
        </p:spPr>
        <p:txBody>
          <a:bodyPr/>
          <a:lstStyle/>
          <a:p>
            <a:r>
              <a:rPr lang="pl-PL" sz="3200" smtClean="0">
                <a:solidFill>
                  <a:srgbClr val="800000"/>
                </a:solidFill>
              </a:rPr>
              <a:t>Participation in EU projects aimed at helping refugees and Polish repatriates</a:t>
            </a:r>
            <a:r>
              <a:rPr lang="pl-PL" sz="2800" b="1" smtClean="0">
                <a:solidFill>
                  <a:srgbClr val="800000"/>
                </a:solidFill>
                <a:latin typeface="Tahoma" pitchFamily="34" charset="0"/>
              </a:rPr>
              <a:t> </a:t>
            </a:r>
          </a:p>
        </p:txBody>
      </p:sp>
      <p:sp>
        <p:nvSpPr>
          <p:cNvPr id="50179" name="Rectangle 3"/>
          <p:cNvSpPr>
            <a:spLocks noChangeArrowheads="1"/>
          </p:cNvSpPr>
          <p:nvPr/>
        </p:nvSpPr>
        <p:spPr bwMode="auto">
          <a:xfrm>
            <a:off x="457200" y="1993900"/>
            <a:ext cx="8305800" cy="3492500"/>
          </a:xfrm>
          <a:prstGeom prst="rect">
            <a:avLst/>
          </a:prstGeom>
          <a:noFill/>
          <a:ln w="9525">
            <a:noFill/>
            <a:miter lim="800000"/>
            <a:headEnd/>
            <a:tailEnd/>
          </a:ln>
          <a:effectLst/>
        </p:spPr>
        <p:txBody>
          <a:bodyPr>
            <a:spAutoFit/>
          </a:bodyPr>
          <a:lstStyle/>
          <a:p>
            <a:pPr eaLnBrk="0" hangingPunct="0">
              <a:lnSpc>
                <a:spcPct val="80000"/>
              </a:lnSpc>
              <a:spcBef>
                <a:spcPct val="50000"/>
              </a:spcBef>
              <a:buFont typeface="Arial" charset="0"/>
              <a:buNone/>
            </a:pPr>
            <a:r>
              <a:rPr lang="pl-PL" sz="1800">
                <a:latin typeface="Tahoma" pitchFamily="34" charset="0"/>
              </a:rPr>
              <a:t>Some</a:t>
            </a:r>
            <a:r>
              <a:rPr lang="en-US" sz="1800">
                <a:latin typeface="Tahoma" pitchFamily="34" charset="0"/>
                <a:cs typeface="Times New Roman" pitchFamily="18" charset="0"/>
              </a:rPr>
              <a:t> language </a:t>
            </a:r>
            <a:r>
              <a:rPr lang="pl-PL" sz="1800">
                <a:latin typeface="Tahoma" pitchFamily="34" charset="0"/>
                <a:cs typeface="Times New Roman" pitchFamily="18" charset="0"/>
              </a:rPr>
              <a:t>s</a:t>
            </a:r>
            <a:r>
              <a:rPr lang="en-US" sz="1800">
                <a:latin typeface="Tahoma" pitchFamily="34" charset="0"/>
                <a:cs typeface="Times New Roman" pitchFamily="18" charset="0"/>
              </a:rPr>
              <a:t>chools which are engaged in helping refugees’ projects provide the refugees and refugee seekers with free of cost classes preparing for </a:t>
            </a:r>
            <a:r>
              <a:rPr lang="pl-PL" sz="1800">
                <a:latin typeface="Tahoma" pitchFamily="34" charset="0"/>
                <a:cs typeface="Times New Roman" pitchFamily="18" charset="0"/>
              </a:rPr>
              <a:t>PFL</a:t>
            </a:r>
            <a:r>
              <a:rPr lang="pl-PL" sz="1800">
                <a:latin typeface="Tahoma" pitchFamily="34" charset="0"/>
              </a:rPr>
              <a:t> </a:t>
            </a:r>
            <a:r>
              <a:rPr lang="en-US" sz="1800">
                <a:latin typeface="Tahoma" pitchFamily="34" charset="0"/>
                <a:cs typeface="Times New Roman" pitchFamily="18" charset="0"/>
              </a:rPr>
              <a:t>certificate exams; they also pay for the refugees exams</a:t>
            </a:r>
            <a:r>
              <a:rPr lang="pl-PL" sz="1800">
                <a:latin typeface="Tahoma" pitchFamily="34" charset="0"/>
              </a:rPr>
              <a:t>; </a:t>
            </a:r>
            <a:r>
              <a:rPr lang="en-US" sz="1800">
                <a:latin typeface="Tahoma" pitchFamily="34" charset="0"/>
                <a:cs typeface="Times New Roman" pitchFamily="18" charset="0"/>
              </a:rPr>
              <a:t>see the project</a:t>
            </a:r>
            <a:r>
              <a:rPr lang="pl-PL" sz="1800">
                <a:latin typeface="Tahoma" pitchFamily="34" charset="0"/>
              </a:rPr>
              <a:t>s</a:t>
            </a:r>
            <a:r>
              <a:rPr lang="en-US" sz="1800">
                <a:latin typeface="Tahoma" pitchFamily="34" charset="0"/>
                <a:cs typeface="Times New Roman" pitchFamily="18" charset="0"/>
              </a:rPr>
              <a:t> of Linguae Mundi F</a:t>
            </a:r>
            <a:r>
              <a:rPr lang="pl-PL" sz="1800">
                <a:latin typeface="Tahoma" pitchFamily="34" charset="0"/>
                <a:cs typeface="Times New Roman" pitchFamily="18" charset="0"/>
              </a:rPr>
              <a:t>o</a:t>
            </a:r>
            <a:r>
              <a:rPr lang="en-US" sz="1800">
                <a:latin typeface="Tahoma" pitchFamily="34" charset="0"/>
                <a:cs typeface="Times New Roman" pitchFamily="18" charset="0"/>
              </a:rPr>
              <a:t>undation</a:t>
            </a:r>
            <a:r>
              <a:rPr lang="pl-PL" sz="1800">
                <a:latin typeface="Tahoma" pitchFamily="34" charset="0"/>
              </a:rPr>
              <a:t> (Warsaw):</a:t>
            </a:r>
            <a:r>
              <a:rPr lang="en-US" sz="1800">
                <a:latin typeface="Tahoma" pitchFamily="34" charset="0"/>
                <a:cs typeface="Times New Roman" pitchFamily="18" charset="0"/>
              </a:rPr>
              <a:t> </a:t>
            </a:r>
            <a:r>
              <a:rPr lang="pl-PL" sz="1800">
                <a:solidFill>
                  <a:schemeClr val="hlink"/>
                </a:solidFill>
                <a:latin typeface="Tahoma" pitchFamily="34" charset="0"/>
              </a:rPr>
              <a:t>http://www.linguamundi.pl</a:t>
            </a:r>
          </a:p>
          <a:p>
            <a:pPr eaLnBrk="0" hangingPunct="0">
              <a:lnSpc>
                <a:spcPct val="80000"/>
              </a:lnSpc>
              <a:spcBef>
                <a:spcPct val="50000"/>
              </a:spcBef>
              <a:buFont typeface="Arial" charset="0"/>
              <a:buChar char="•"/>
            </a:pPr>
            <a:r>
              <a:rPr lang="en-US" sz="1800" i="1">
                <a:latin typeface="Tahoma" pitchFamily="34" charset="0"/>
                <a:cs typeface="Times New Roman" pitchFamily="18" charset="0"/>
              </a:rPr>
              <a:t>“Wspólny Cel – integracja uchod</a:t>
            </a:r>
            <a:r>
              <a:rPr lang="pl-PL" sz="1800" i="1">
                <a:latin typeface="Tahoma" pitchFamily="34" charset="0"/>
              </a:rPr>
              <a:t>ź</a:t>
            </a:r>
            <a:r>
              <a:rPr lang="en-US" sz="1800" i="1">
                <a:latin typeface="Tahoma" pitchFamily="34" charset="0"/>
                <a:cs typeface="Times New Roman" pitchFamily="18" charset="0"/>
              </a:rPr>
              <a:t>ców na Mazowszu”</a:t>
            </a:r>
            <a:r>
              <a:rPr lang="en-US" sz="1800">
                <a:latin typeface="Tahoma" pitchFamily="34" charset="0"/>
                <a:cs typeface="Times New Roman" pitchFamily="18" charset="0"/>
              </a:rPr>
              <a:t> – </a:t>
            </a:r>
            <a:r>
              <a:rPr lang="en-US" sz="1800">
                <a:latin typeface="Tahoma" pitchFamily="34" charset="0"/>
                <a:cs typeface="Times New Roman" pitchFamily="18" charset="0"/>
                <a:sym typeface="Symbol" pitchFamily="18" charset="2"/>
              </a:rPr>
              <a:t>Common Aim – refugees</a:t>
            </a:r>
            <a:r>
              <a:rPr lang="pl-PL" sz="1800">
                <a:latin typeface="Tahoma" pitchFamily="34" charset="0"/>
                <a:sym typeface="Symbol" pitchFamily="18" charset="2"/>
              </a:rPr>
              <a:t> i</a:t>
            </a:r>
            <a:r>
              <a:rPr lang="en-US" sz="1800">
                <a:latin typeface="Tahoma" pitchFamily="34" charset="0"/>
                <a:cs typeface="Times New Roman" pitchFamily="18" charset="0"/>
                <a:sym typeface="Symbol" pitchFamily="18" charset="2"/>
              </a:rPr>
              <a:t>ntegration </a:t>
            </a:r>
            <a:r>
              <a:rPr lang="pl-PL" sz="1800">
                <a:latin typeface="Tahoma" pitchFamily="34" charset="0"/>
                <a:cs typeface="Times New Roman" pitchFamily="18" charset="0"/>
                <a:sym typeface="Symbol" pitchFamily="18" charset="2"/>
              </a:rPr>
              <a:t>i</a:t>
            </a:r>
            <a:r>
              <a:rPr lang="en-US" sz="1800">
                <a:latin typeface="Tahoma" pitchFamily="34" charset="0"/>
                <a:cs typeface="Times New Roman" pitchFamily="18" charset="0"/>
                <a:sym typeface="Symbol" pitchFamily="18" charset="2"/>
              </a:rPr>
              <a:t>n </a:t>
            </a:r>
            <a:r>
              <a:rPr lang="pl-PL" sz="1800">
                <a:latin typeface="Tahoma" pitchFamily="34" charset="0"/>
                <a:cs typeface="Times New Roman" pitchFamily="18" charset="0"/>
                <a:sym typeface="Symbol" pitchFamily="18" charset="2"/>
              </a:rPr>
              <a:t>the </a:t>
            </a:r>
            <a:r>
              <a:rPr lang="en-US" sz="1800">
                <a:latin typeface="Tahoma" pitchFamily="34" charset="0"/>
                <a:cs typeface="Times New Roman" pitchFamily="18" charset="0"/>
                <a:sym typeface="Symbol" pitchFamily="18" charset="2"/>
              </a:rPr>
              <a:t>Mazovian Region</a:t>
            </a:r>
            <a:r>
              <a:rPr lang="pl-PL" sz="1800">
                <a:latin typeface="Tahoma" pitchFamily="34" charset="0"/>
                <a:sym typeface="Symbol" pitchFamily="18" charset="2"/>
              </a:rPr>
              <a:t> </a:t>
            </a:r>
          </a:p>
          <a:p>
            <a:pPr eaLnBrk="0" hangingPunct="0">
              <a:lnSpc>
                <a:spcPct val="80000"/>
              </a:lnSpc>
              <a:spcBef>
                <a:spcPct val="50000"/>
              </a:spcBef>
              <a:buFont typeface="Arial" charset="0"/>
              <a:buChar char="•"/>
            </a:pPr>
            <a:r>
              <a:rPr lang="pl-PL" sz="1800">
                <a:latin typeface="Tahoma" pitchFamily="34" charset="0"/>
                <a:sym typeface="Symbol" pitchFamily="18" charset="2"/>
              </a:rPr>
              <a:t> Polish Language Course with elements of knowledge about Poland and</a:t>
            </a:r>
            <a:r>
              <a:rPr lang="en-US" sz="1800">
                <a:latin typeface="Tahoma" pitchFamily="34" charset="0"/>
                <a:cs typeface="Times New Roman" pitchFamily="18" charset="0"/>
                <a:sym typeface="Symbol" pitchFamily="18" charset="2"/>
              </a:rPr>
              <a:t> </a:t>
            </a:r>
            <a:r>
              <a:rPr lang="pl-PL" sz="1800">
                <a:latin typeface="Tahoma" pitchFamily="34" charset="0"/>
                <a:sym typeface="Symbol" pitchFamily="18" charset="2"/>
              </a:rPr>
              <a:t>professional orientation</a:t>
            </a:r>
          </a:p>
          <a:p>
            <a:pPr eaLnBrk="0" hangingPunct="0">
              <a:lnSpc>
                <a:spcPct val="80000"/>
              </a:lnSpc>
              <a:spcBef>
                <a:spcPct val="50000"/>
              </a:spcBef>
              <a:buFont typeface="Arial" charset="0"/>
              <a:buChar char="•"/>
            </a:pPr>
            <a:r>
              <a:rPr lang="pl-PL" sz="1800">
                <a:latin typeface="Tahoma" pitchFamily="34" charset="0"/>
                <a:sym typeface="Symbol" pitchFamily="18" charset="2"/>
              </a:rPr>
              <a:t> Polish Language course with e-learning component preparing for Polish as a Foreign Language certificate exam</a:t>
            </a:r>
          </a:p>
          <a:p>
            <a:pPr eaLnBrk="0" hangingPunct="0">
              <a:lnSpc>
                <a:spcPct val="80000"/>
              </a:lnSpc>
              <a:spcBef>
                <a:spcPct val="50000"/>
              </a:spcBef>
              <a:buFont typeface="Arial" charset="0"/>
              <a:buNone/>
            </a:pPr>
            <a:r>
              <a:rPr lang="pl-PL" sz="1800">
                <a:latin typeface="Tahoma" pitchFamily="34" charset="0"/>
                <a:sym typeface="Symbol" pitchFamily="18" charset="2"/>
              </a:rPr>
              <a:t>Polish </a:t>
            </a:r>
            <a:r>
              <a:rPr lang="en-US" sz="1800">
                <a:latin typeface="Tahoma" pitchFamily="34" charset="0"/>
                <a:cs typeface="Times New Roman" pitchFamily="18" charset="0"/>
                <a:sym typeface="Symbol" pitchFamily="18" charset="2"/>
              </a:rPr>
              <a:t>langu</a:t>
            </a:r>
            <a:r>
              <a:rPr lang="pl-PL" sz="1800">
                <a:latin typeface="Tahoma" pitchFamily="34" charset="0"/>
                <a:cs typeface="Times New Roman" pitchFamily="18" charset="0"/>
                <a:sym typeface="Symbol" pitchFamily="18" charset="2"/>
              </a:rPr>
              <a:t>a</a:t>
            </a:r>
            <a:r>
              <a:rPr lang="en-US" sz="1800">
                <a:latin typeface="Tahoma" pitchFamily="34" charset="0"/>
                <a:cs typeface="Times New Roman" pitchFamily="18" charset="0"/>
                <a:sym typeface="Symbol" pitchFamily="18" charset="2"/>
              </a:rPr>
              <a:t>ge courses </a:t>
            </a:r>
            <a:r>
              <a:rPr lang="pl-PL" sz="1800">
                <a:latin typeface="Tahoma" pitchFamily="34" charset="0"/>
                <a:sym typeface="Symbol" pitchFamily="18" charset="2"/>
              </a:rPr>
              <a:t>are </a:t>
            </a:r>
            <a:r>
              <a:rPr lang="en-US" sz="1800">
                <a:latin typeface="Tahoma" pitchFamily="34" charset="0"/>
                <a:cs typeface="Times New Roman" pitchFamily="18" charset="0"/>
                <a:sym typeface="Symbol" pitchFamily="18" charset="2"/>
              </a:rPr>
              <a:t>organized in FU SHENFU Rafugees’ Centre and </a:t>
            </a:r>
            <a:r>
              <a:rPr lang="pl-PL" sz="1800">
                <a:latin typeface="Tahoma" pitchFamily="34" charset="0"/>
                <a:sym typeface="Symbol" pitchFamily="18" charset="2"/>
              </a:rPr>
              <a:t>the </a:t>
            </a:r>
            <a:r>
              <a:rPr lang="en-US" sz="1800">
                <a:latin typeface="Tahoma" pitchFamily="34" charset="0"/>
                <a:cs typeface="Times New Roman" pitchFamily="18" charset="0"/>
                <a:sym typeface="Symbol" pitchFamily="18" charset="2"/>
              </a:rPr>
              <a:t>centres for Polish repatriates</a:t>
            </a:r>
            <a:r>
              <a:rPr lang="pl-PL" sz="1800">
                <a:latin typeface="Tahoma" pitchFamily="34" charset="0"/>
                <a:sym typeface="Symbol" pitchFamily="18" charset="2"/>
              </a:rPr>
              <a:t>; booklets and guides on how to live in Poland prepared by the organizations in writing (paper and Internet versions)</a:t>
            </a:r>
            <a:r>
              <a:rPr lang="en-US" sz="1800">
                <a:latin typeface="Tahoma" pitchFamily="34" charset="0"/>
                <a:cs typeface="Times New Roman" pitchFamily="18" charset="0"/>
                <a:sym typeface="Symbol" pitchFamily="18" charset="2"/>
              </a:rPr>
              <a:t> </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p:cNvSpPr>
          <p:nvPr>
            <p:ph type="title"/>
          </p:nvPr>
        </p:nvSpPr>
        <p:spPr/>
        <p:txBody>
          <a:bodyPr/>
          <a:lstStyle/>
          <a:p>
            <a:r>
              <a:rPr lang="pl-PL" sz="2400" b="1" smtClean="0">
                <a:solidFill>
                  <a:srgbClr val="990000"/>
                </a:solidFill>
              </a:rPr>
              <a:t>Most typical forms of interactive language counselling in the Polish as a foreign language schools</a:t>
            </a:r>
          </a:p>
        </p:txBody>
      </p:sp>
      <p:sp>
        <p:nvSpPr>
          <p:cNvPr id="54275" name="Rectangle 3"/>
          <p:cNvSpPr>
            <a:spLocks noGrp="1"/>
          </p:cNvSpPr>
          <p:nvPr>
            <p:ph type="body" idx="1"/>
          </p:nvPr>
        </p:nvSpPr>
        <p:spPr/>
        <p:txBody>
          <a:bodyPr/>
          <a:lstStyle/>
          <a:p>
            <a:pPr>
              <a:lnSpc>
                <a:spcPct val="90000"/>
              </a:lnSpc>
            </a:pPr>
            <a:r>
              <a:rPr lang="pl-PL" sz="2800" b="1" smtClean="0"/>
              <a:t>Advice and tips given to the foreigners </a:t>
            </a:r>
            <a:r>
              <a:rPr lang="pl-PL" sz="2800" smtClean="0"/>
              <a:t>by: language teachers, subject teachers and administrative</a:t>
            </a:r>
            <a:r>
              <a:rPr lang="en-US" sz="2400" smtClean="0"/>
              <a:t> workers</a:t>
            </a:r>
            <a:r>
              <a:rPr lang="pl-PL" sz="2400" smtClean="0"/>
              <a:t> on: </a:t>
            </a:r>
          </a:p>
          <a:p>
            <a:pPr>
              <a:lnSpc>
                <a:spcPct val="90000"/>
              </a:lnSpc>
            </a:pPr>
            <a:r>
              <a:rPr lang="pl-PL" sz="2400" smtClean="0">
                <a:solidFill>
                  <a:srgbClr val="990000"/>
                </a:solidFill>
              </a:rPr>
              <a:t>language problems, strategies of learning language and subjects, </a:t>
            </a:r>
            <a:r>
              <a:rPr lang="en-US" sz="2400" smtClean="0">
                <a:solidFill>
                  <a:srgbClr val="990000"/>
                </a:solidFill>
                <a:cs typeface="Times New Roman" pitchFamily="18" charset="0"/>
              </a:rPr>
              <a:t>their academic career</a:t>
            </a:r>
            <a:r>
              <a:rPr lang="pl-PL" sz="2400" smtClean="0">
                <a:solidFill>
                  <a:srgbClr val="990000"/>
                </a:solidFill>
              </a:rPr>
              <a:t>: how to</a:t>
            </a:r>
            <a:r>
              <a:rPr lang="en-US" sz="2400" smtClean="0">
                <a:solidFill>
                  <a:srgbClr val="990000"/>
                </a:solidFill>
                <a:cs typeface="Times New Roman" pitchFamily="18" charset="0"/>
              </a:rPr>
              <a:t> select</a:t>
            </a:r>
            <a:r>
              <a:rPr lang="pl-PL" sz="2400" smtClean="0">
                <a:solidFill>
                  <a:srgbClr val="990000"/>
                </a:solidFill>
              </a:rPr>
              <a:t> </a:t>
            </a:r>
            <a:r>
              <a:rPr lang="en-US" sz="2400" smtClean="0">
                <a:solidFill>
                  <a:srgbClr val="990000"/>
                </a:solidFill>
                <a:cs typeface="Times New Roman" pitchFamily="18" charset="0"/>
              </a:rPr>
              <a:t>proper level courses and academic studies’ profile.</a:t>
            </a:r>
            <a:r>
              <a:rPr lang="pl-PL" sz="2400" smtClean="0"/>
              <a:t> </a:t>
            </a:r>
          </a:p>
          <a:p>
            <a:pPr>
              <a:lnSpc>
                <a:spcPct val="90000"/>
              </a:lnSpc>
            </a:pPr>
            <a:r>
              <a:rPr lang="pl-PL" sz="2400" smtClean="0"/>
              <a:t>foreigners’</a:t>
            </a:r>
            <a:r>
              <a:rPr lang="en-US" sz="2400" smtClean="0"/>
              <a:t> adaptation in Poland: accommodation, health care, shopping, contacts with </a:t>
            </a:r>
            <a:r>
              <a:rPr lang="pl-PL" sz="2400" smtClean="0"/>
              <a:t>t</a:t>
            </a:r>
            <a:r>
              <a:rPr lang="en-US" sz="2400" smtClean="0"/>
              <a:t>he Passport Office, writing different kinds of applications, filling in different types of forms</a:t>
            </a:r>
            <a:r>
              <a:rPr lang="pl-PL" sz="2400" smtClean="0"/>
              <a:t>, how to</a:t>
            </a:r>
            <a:r>
              <a:rPr lang="en-US" sz="2400" smtClean="0"/>
              <a:t> behave in offices, bank</a:t>
            </a:r>
            <a:r>
              <a:rPr lang="pl-PL" sz="2400" smtClean="0"/>
              <a:t>a</a:t>
            </a:r>
            <a:r>
              <a:rPr lang="en-US" sz="2400" smtClean="0"/>
              <a:t>, </a:t>
            </a:r>
            <a:r>
              <a:rPr lang="pl-PL" sz="2400" smtClean="0"/>
              <a:t>at a </a:t>
            </a:r>
            <a:r>
              <a:rPr lang="en-US" sz="2400" smtClean="0"/>
              <a:t>post-office, </a:t>
            </a:r>
            <a:r>
              <a:rPr lang="pl-PL" sz="2400" smtClean="0"/>
              <a:t>in </a:t>
            </a:r>
            <a:r>
              <a:rPr lang="en-US" sz="2400" smtClean="0"/>
              <a:t>medical centr</a:t>
            </a:r>
            <a:r>
              <a:rPr lang="pl-PL" sz="2400" smtClean="0"/>
              <a:t>e</a:t>
            </a:r>
            <a:r>
              <a:rPr lang="en-US" sz="2400" smtClean="0"/>
              <a:t>s and how to cope with difficult situations (theft, illness </a:t>
            </a:r>
            <a:r>
              <a:rPr lang="pl-PL" sz="2400" smtClean="0"/>
              <a:t>etc.</a:t>
            </a:r>
            <a:r>
              <a:rPr lang="en-US" sz="2400" smtClean="0"/>
              <a:t>)</a:t>
            </a:r>
            <a:r>
              <a:rPr lang="pl-PL" sz="2800" smtClean="0"/>
              <a:t> </a:t>
            </a:r>
          </a:p>
          <a:p>
            <a:pPr algn="just" eaLnBrk="0" hangingPunct="0">
              <a:lnSpc>
                <a:spcPct val="90000"/>
              </a:lnSpc>
              <a:spcBef>
                <a:spcPct val="0"/>
              </a:spcBef>
              <a:buFontTx/>
              <a:buNone/>
            </a:pPr>
            <a:r>
              <a:rPr lang="en-US" sz="2400" smtClean="0">
                <a:cs typeface="Times New Roman" pitchFamily="18" charset="0"/>
              </a:rPr>
              <a:t>  </a:t>
            </a:r>
            <a:endParaRPr lang="pl-PL" sz="2400" smtClean="0">
              <a:cs typeface="Arial" charset="0"/>
            </a:endParaRPr>
          </a:p>
          <a:p>
            <a:pPr>
              <a:lnSpc>
                <a:spcPct val="90000"/>
              </a:lnSpc>
            </a:pPr>
            <a:endParaRPr lang="pl-PL" sz="2800" smtClean="0"/>
          </a:p>
          <a:p>
            <a:pPr>
              <a:lnSpc>
                <a:spcPct val="90000"/>
              </a:lnSpc>
            </a:pPr>
            <a:endParaRPr lang="pl-PL" sz="2400" smtClean="0">
              <a:latin typeface="Times New Roman" pitchFamily="18" charset="0"/>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p:cNvSpPr>
          <p:nvPr>
            <p:ph type="title"/>
          </p:nvPr>
        </p:nvSpPr>
        <p:spPr/>
        <p:txBody>
          <a:bodyPr/>
          <a:lstStyle/>
          <a:p>
            <a:r>
              <a:rPr lang="pl-PL" sz="3600" b="1" smtClean="0">
                <a:solidFill>
                  <a:srgbClr val="990000"/>
                </a:solidFill>
              </a:rPr>
              <a:t>Formal and informal counselling</a:t>
            </a:r>
          </a:p>
        </p:txBody>
      </p:sp>
      <p:sp>
        <p:nvSpPr>
          <p:cNvPr id="55299" name="Rectangle 3"/>
          <p:cNvSpPr>
            <a:spLocks noGrp="1"/>
          </p:cNvSpPr>
          <p:nvPr>
            <p:ph type="body" idx="1"/>
          </p:nvPr>
        </p:nvSpPr>
        <p:spPr/>
        <p:txBody>
          <a:bodyPr/>
          <a:lstStyle/>
          <a:p>
            <a:pPr>
              <a:lnSpc>
                <a:spcPct val="80000"/>
              </a:lnSpc>
            </a:pPr>
            <a:r>
              <a:rPr lang="pl-PL" sz="2800" smtClean="0"/>
              <a:t>Advice given during: language classes, the breaks, after-class meeting, office hours, on the phone.</a:t>
            </a:r>
          </a:p>
          <a:p>
            <a:pPr>
              <a:lnSpc>
                <a:spcPct val="80000"/>
              </a:lnSpc>
            </a:pPr>
            <a:endParaRPr lang="pl-PL" sz="2800" smtClean="0"/>
          </a:p>
          <a:p>
            <a:pPr>
              <a:lnSpc>
                <a:spcPct val="80000"/>
              </a:lnSpc>
            </a:pPr>
            <a:r>
              <a:rPr lang="en-US" sz="2800" smtClean="0">
                <a:solidFill>
                  <a:srgbClr val="990000"/>
                </a:solidFill>
                <a:latin typeface="Arial" charset="0"/>
                <a:cs typeface="Times New Roman" pitchFamily="18" charset="0"/>
              </a:rPr>
              <a:t>Some teachers communicate with students via </a:t>
            </a:r>
            <a:r>
              <a:rPr lang="pl-PL" sz="2800" smtClean="0">
                <a:solidFill>
                  <a:srgbClr val="990000"/>
                </a:solidFill>
                <a:latin typeface="Arial" charset="0"/>
                <a:cs typeface="Times New Roman" pitchFamily="18" charset="0"/>
              </a:rPr>
              <a:t>the </a:t>
            </a:r>
            <a:r>
              <a:rPr lang="pl-PL" sz="2800" smtClean="0">
                <a:solidFill>
                  <a:srgbClr val="990000"/>
                </a:solidFill>
                <a:latin typeface="Arial" charset="0"/>
              </a:rPr>
              <a:t>Internet or educational platforms (still very rare form of advising)</a:t>
            </a:r>
            <a:r>
              <a:rPr lang="en-US" sz="2800" smtClean="0">
                <a:solidFill>
                  <a:srgbClr val="990000"/>
                </a:solidFill>
                <a:latin typeface="Arial" charset="0"/>
                <a:cs typeface="Times New Roman" pitchFamily="18" charset="0"/>
              </a:rPr>
              <a:t>, providing them with tasks and evaluation</a:t>
            </a:r>
            <a:r>
              <a:rPr lang="pl-PL" sz="2800" smtClean="0">
                <a:solidFill>
                  <a:srgbClr val="990000"/>
                </a:solidFill>
                <a:latin typeface="Arial" charset="0"/>
              </a:rPr>
              <a:t> and support</a:t>
            </a:r>
            <a:r>
              <a:rPr lang="en-US" sz="2800" smtClean="0">
                <a:solidFill>
                  <a:srgbClr val="990000"/>
                </a:solidFill>
                <a:latin typeface="Arial" charset="0"/>
                <a:cs typeface="Times New Roman" pitchFamily="18" charset="0"/>
              </a:rPr>
              <a:t> (e-learning).</a:t>
            </a:r>
            <a:endParaRPr lang="pl-PL" sz="2800" smtClean="0">
              <a:solidFill>
                <a:srgbClr val="990000"/>
              </a:solidFill>
              <a:latin typeface="Arial" charset="0"/>
            </a:endParaRPr>
          </a:p>
          <a:p>
            <a:pPr>
              <a:lnSpc>
                <a:spcPct val="80000"/>
              </a:lnSpc>
            </a:pPr>
            <a:endParaRPr lang="pl-PL" sz="2800" smtClean="0">
              <a:solidFill>
                <a:srgbClr val="990000"/>
              </a:solidFill>
              <a:latin typeface="Arial" charset="0"/>
            </a:endParaRPr>
          </a:p>
          <a:p>
            <a:pPr>
              <a:lnSpc>
                <a:spcPct val="80000"/>
              </a:lnSpc>
            </a:pPr>
            <a:r>
              <a:rPr lang="pl-PL" sz="2800" smtClean="0">
                <a:latin typeface="Arial" charset="0"/>
              </a:rPr>
              <a:t>Interviews and informal meetings with foreigners who succeeded in Poland are organized at the language centres.</a:t>
            </a:r>
            <a:endParaRPr lang="en-US" sz="2800" smtClean="0">
              <a:latin typeface="Arial" charset="0"/>
            </a:endParaRPr>
          </a:p>
          <a:p>
            <a:pPr>
              <a:lnSpc>
                <a:spcPct val="80000"/>
              </a:lnSpc>
            </a:pPr>
            <a:endParaRPr lang="pl-PL" sz="2800" smtClean="0">
              <a:latin typeface="Times New Roman" pitchFamily="18" charset="0"/>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p:cNvSpPr>
          <p:nvPr>
            <p:ph type="title"/>
          </p:nvPr>
        </p:nvSpPr>
        <p:spPr>
          <a:xfrm>
            <a:off x="0" y="457200"/>
            <a:ext cx="8686800" cy="1143000"/>
          </a:xfrm>
        </p:spPr>
        <p:txBody>
          <a:bodyPr/>
          <a:lstStyle/>
          <a:p>
            <a:r>
              <a:rPr lang="pl-PL" sz="3600" smtClean="0">
                <a:solidFill>
                  <a:srgbClr val="990000"/>
                </a:solidFill>
              </a:rPr>
              <a:t>Peer group member counselling</a:t>
            </a:r>
            <a:r>
              <a:rPr lang="pl-PL" sz="3600" smtClean="0"/>
              <a:t/>
            </a:r>
            <a:br>
              <a:rPr lang="pl-PL" sz="3600" smtClean="0"/>
            </a:br>
            <a:endParaRPr lang="pl-PL" sz="3600" smtClean="0"/>
          </a:p>
        </p:txBody>
      </p:sp>
      <p:sp>
        <p:nvSpPr>
          <p:cNvPr id="56323" name="Rectangle 3"/>
          <p:cNvSpPr>
            <a:spLocks noGrp="1"/>
          </p:cNvSpPr>
          <p:nvPr>
            <p:ph type="body" idx="1"/>
          </p:nvPr>
        </p:nvSpPr>
        <p:spPr/>
        <p:txBody>
          <a:bodyPr/>
          <a:lstStyle/>
          <a:p>
            <a:pPr>
              <a:buFont typeface="Arial" charset="0"/>
              <a:buNone/>
            </a:pPr>
            <a:r>
              <a:rPr lang="pl-PL" smtClean="0">
                <a:latin typeface="Times New Roman" pitchFamily="18" charset="0"/>
              </a:rPr>
              <a:t>	</a:t>
            </a:r>
            <a:r>
              <a:rPr lang="pl-PL" sz="2400" smtClean="0"/>
              <a:t>Office hours by would-be  teachers of Polish as a foreign language’ &amp; foreigner-to-foreigner informal counselling</a:t>
            </a:r>
          </a:p>
          <a:p>
            <a:r>
              <a:rPr lang="pl-PL" sz="2400" b="1" smtClean="0">
                <a:solidFill>
                  <a:srgbClr val="990000"/>
                </a:solidFill>
              </a:rPr>
              <a:t>Effects</a:t>
            </a:r>
            <a:r>
              <a:rPr lang="pl-PL" sz="2400" smtClean="0">
                <a:solidFill>
                  <a:srgbClr val="990000"/>
                </a:solidFill>
              </a:rPr>
              <a:t>: solving language, educational and personal problems of students</a:t>
            </a:r>
            <a:r>
              <a:rPr lang="pl-PL" sz="2400" smtClean="0"/>
              <a:t> </a:t>
            </a:r>
            <a:r>
              <a:rPr lang="pl-PL" sz="2400" smtClean="0">
                <a:solidFill>
                  <a:srgbClr val="990000"/>
                </a:solidFill>
              </a:rPr>
              <a:t>from different perspectives:</a:t>
            </a:r>
          </a:p>
          <a:p>
            <a:r>
              <a:rPr lang="pl-PL" sz="2400" smtClean="0"/>
              <a:t> the expert native speaker perspective, </a:t>
            </a:r>
          </a:p>
          <a:p>
            <a:r>
              <a:rPr lang="pl-PL" sz="2400" smtClean="0"/>
              <a:t>the expert native speaker peer group member’s perspective</a:t>
            </a:r>
          </a:p>
          <a:p>
            <a:r>
              <a:rPr lang="pl-PL" sz="2400" smtClean="0"/>
              <a:t> the expert foreigner peer group member’s perspective </a:t>
            </a:r>
          </a:p>
          <a:p>
            <a:endParaRPr lang="pl-PL" smtClean="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a:xfrm>
            <a:off x="457200" y="274638"/>
            <a:ext cx="8458200" cy="1143000"/>
          </a:xfrm>
        </p:spPr>
        <p:txBody>
          <a:bodyPr/>
          <a:lstStyle/>
          <a:p>
            <a:r>
              <a:rPr lang="pl-PL" sz="3200" smtClean="0">
                <a:solidFill>
                  <a:srgbClr val="990000"/>
                </a:solidFill>
              </a:rPr>
              <a:t>The schools of Polish Culture and Language’s cooperation with other institutions</a:t>
            </a:r>
          </a:p>
        </p:txBody>
      </p:sp>
      <p:sp>
        <p:nvSpPr>
          <p:cNvPr id="57347" name="Rectangle 3"/>
          <p:cNvSpPr>
            <a:spLocks noGrp="1"/>
          </p:cNvSpPr>
          <p:nvPr>
            <p:ph type="body" idx="1"/>
          </p:nvPr>
        </p:nvSpPr>
        <p:spPr/>
        <p:txBody>
          <a:bodyPr/>
          <a:lstStyle/>
          <a:p>
            <a:pPr>
              <a:spcBef>
                <a:spcPct val="0"/>
              </a:spcBef>
              <a:buFontTx/>
              <a:buNone/>
            </a:pPr>
            <a:r>
              <a:rPr lang="en-US" sz="2000" smtClean="0">
                <a:cs typeface="Times New Roman" pitchFamily="18" charset="0"/>
              </a:rPr>
              <a:t> </a:t>
            </a:r>
            <a:endParaRPr lang="pl-PL" sz="2000" smtClean="0"/>
          </a:p>
          <a:p>
            <a:pPr>
              <a:spcBef>
                <a:spcPct val="0"/>
              </a:spcBef>
              <a:buFontTx/>
              <a:buNone/>
            </a:pPr>
            <a:r>
              <a:rPr lang="en-US" sz="2000" smtClean="0">
                <a:cs typeface="Times New Roman" pitchFamily="18" charset="0"/>
              </a:rPr>
              <a:t>Cooperation with</a:t>
            </a:r>
            <a:r>
              <a:rPr lang="pl-PL" sz="2000" smtClean="0"/>
              <a:t>:</a:t>
            </a:r>
          </a:p>
          <a:p>
            <a:pPr>
              <a:spcBef>
                <a:spcPct val="0"/>
              </a:spcBef>
              <a:buFontTx/>
              <a:buNone/>
            </a:pPr>
            <a:endParaRPr lang="pl-PL" sz="2000" smtClean="0"/>
          </a:p>
          <a:p>
            <a:pPr>
              <a:spcBef>
                <a:spcPct val="0"/>
              </a:spcBef>
              <a:buFontTx/>
              <a:buNone/>
            </a:pPr>
            <a:r>
              <a:rPr lang="en-US" sz="2000" smtClean="0">
                <a:cs typeface="Times New Roman" pitchFamily="18" charset="0"/>
              </a:rPr>
              <a:t> </a:t>
            </a:r>
            <a:r>
              <a:rPr lang="pl-PL" sz="2000" smtClean="0"/>
              <a:t>-</a:t>
            </a:r>
            <a:r>
              <a:rPr lang="en-US" sz="2000" smtClean="0">
                <a:cs typeface="Times New Roman" pitchFamily="18" charset="0"/>
              </a:rPr>
              <a:t>‘Wspólnota Polska’ Association</a:t>
            </a:r>
            <a:r>
              <a:rPr lang="pl-PL" sz="2000" smtClean="0">
                <a:latin typeface="Times New Roman" pitchFamily="18" charset="0"/>
              </a:rPr>
              <a:t> </a:t>
            </a:r>
            <a:r>
              <a:rPr lang="en-US" sz="2000" smtClean="0">
                <a:cs typeface="Times New Roman" pitchFamily="18" charset="0"/>
              </a:rPr>
              <a:t>(</a:t>
            </a:r>
            <a:r>
              <a:rPr lang="en-US" sz="2000" i="1" smtClean="0">
                <a:cs typeface="Times New Roman" pitchFamily="18" charset="0"/>
              </a:rPr>
              <a:t>Polish Commonwealth</a:t>
            </a:r>
            <a:r>
              <a:rPr lang="en-US" sz="2000" smtClean="0">
                <a:cs typeface="Times New Roman" pitchFamily="18" charset="0"/>
              </a:rPr>
              <a:t>) o</a:t>
            </a:r>
            <a:r>
              <a:rPr lang="pl-PL" sz="2000" smtClean="0"/>
              <a:t>rganizes</a:t>
            </a:r>
            <a:r>
              <a:rPr lang="en-US" sz="2000" smtClean="0">
                <a:cs typeface="Times New Roman" pitchFamily="18" charset="0"/>
              </a:rPr>
              <a:t> cultural activities for the students of Polish origin, advising the students how to obtain maintenance grants.</a:t>
            </a:r>
            <a:endParaRPr lang="pl-PL" sz="2000" smtClean="0">
              <a:cs typeface="Times New Roman" pitchFamily="18" charset="0"/>
            </a:endParaRPr>
          </a:p>
          <a:p>
            <a:pPr>
              <a:spcBef>
                <a:spcPct val="0"/>
              </a:spcBef>
              <a:buFontTx/>
              <a:buNone/>
            </a:pPr>
            <a:r>
              <a:rPr lang="pl-PL" sz="2000" smtClean="0"/>
              <a:t>-</a:t>
            </a:r>
            <a:r>
              <a:rPr lang="en-US" sz="2000" smtClean="0">
                <a:cs typeface="Times New Roman" pitchFamily="18" charset="0"/>
              </a:rPr>
              <a:t>The Office of Employment – </a:t>
            </a:r>
            <a:r>
              <a:rPr lang="pl-PL" sz="2000" smtClean="0"/>
              <a:t>advises</a:t>
            </a:r>
            <a:r>
              <a:rPr lang="en-US" sz="2000" smtClean="0">
                <a:cs typeface="Times New Roman" pitchFamily="18" charset="0"/>
              </a:rPr>
              <a:t> unemployed </a:t>
            </a:r>
            <a:r>
              <a:rPr lang="pl-PL" sz="2000" smtClean="0"/>
              <a:t>foreigners</a:t>
            </a:r>
            <a:r>
              <a:rPr lang="en-US" sz="2000" smtClean="0">
                <a:cs typeface="Times New Roman" pitchFamily="18" charset="0"/>
              </a:rPr>
              <a:t> on how to apply for language training grants.</a:t>
            </a:r>
            <a:endParaRPr lang="pl-PL" sz="2000" smtClean="0"/>
          </a:p>
          <a:p>
            <a:pPr>
              <a:spcBef>
                <a:spcPct val="0"/>
              </a:spcBef>
              <a:buFontTx/>
              <a:buChar char="-"/>
            </a:pPr>
            <a:r>
              <a:rPr lang="pl-PL" sz="2000" smtClean="0"/>
              <a:t>National minorities organizations; i.e. African Institute – helps African students in Poland with their adaptation in Poland </a:t>
            </a:r>
            <a:endParaRPr lang="pl-PL" sz="2000" smtClean="0">
              <a:latin typeface="Times New Roman" pitchFamily="18" charset="0"/>
            </a:endParaRPr>
          </a:p>
          <a:p>
            <a:pPr>
              <a:spcBef>
                <a:spcPct val="0"/>
              </a:spcBef>
              <a:buFontTx/>
              <a:buNone/>
            </a:pPr>
            <a:r>
              <a:rPr lang="pl-PL" sz="2000" smtClean="0"/>
              <a:t> </a:t>
            </a:r>
          </a:p>
          <a:p>
            <a:pPr algn="r" eaLnBrk="0" hangingPunct="0">
              <a:spcBef>
                <a:spcPct val="0"/>
              </a:spcBef>
              <a:buFontTx/>
              <a:buNone/>
            </a:pPr>
            <a:r>
              <a:rPr lang="pl-PL" sz="2000" smtClean="0"/>
              <a:t> </a:t>
            </a:r>
            <a:r>
              <a:rPr lang="pl-PL" sz="2000" smtClean="0">
                <a:solidFill>
                  <a:schemeClr val="hlink"/>
                </a:solidFill>
              </a:rPr>
              <a:t>based on the experiences of</a:t>
            </a:r>
            <a:r>
              <a:rPr lang="pl-PL" sz="2000" smtClean="0">
                <a:solidFill>
                  <a:schemeClr val="hlink"/>
                </a:solidFill>
                <a:latin typeface="Times New Roman" pitchFamily="18" charset="0"/>
              </a:rPr>
              <a:t>:</a:t>
            </a:r>
            <a:r>
              <a:rPr lang="pl-PL" sz="2000" smtClean="0">
                <a:solidFill>
                  <a:schemeClr val="hlink"/>
                </a:solidFill>
              </a:rPr>
              <a:t> </a:t>
            </a:r>
          </a:p>
          <a:p>
            <a:pPr algn="r" eaLnBrk="0" hangingPunct="0">
              <a:spcBef>
                <a:spcPct val="0"/>
              </a:spcBef>
              <a:buFontTx/>
              <a:buNone/>
            </a:pPr>
            <a:r>
              <a:rPr lang="pl-PL" sz="2000" smtClean="0">
                <a:solidFill>
                  <a:schemeClr val="hlink"/>
                </a:solidFill>
              </a:rPr>
              <a:t>The School of Polish for Foreigners, University of Łódź</a:t>
            </a:r>
          </a:p>
          <a:p>
            <a:pPr eaLnBrk="0" hangingPunct="0">
              <a:spcBef>
                <a:spcPct val="0"/>
              </a:spcBef>
              <a:buFontTx/>
              <a:buNone/>
            </a:pPr>
            <a:endParaRPr lang="pl-PL" sz="1800" smtClean="0">
              <a:latin typeface="Arial" charset="0"/>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p:cNvSpPr>
            <a:spLocks noGrp="1"/>
          </p:cNvSpPr>
          <p:nvPr>
            <p:ph type="title"/>
          </p:nvPr>
        </p:nvSpPr>
        <p:spPr/>
        <p:txBody>
          <a:bodyPr/>
          <a:lstStyle/>
          <a:p>
            <a:r>
              <a:rPr lang="pl-PL" smtClean="0">
                <a:solidFill>
                  <a:srgbClr val="990000"/>
                </a:solidFill>
              </a:rPr>
              <a:t>Conclusions</a:t>
            </a:r>
          </a:p>
        </p:txBody>
      </p:sp>
      <p:sp>
        <p:nvSpPr>
          <p:cNvPr id="67587" name="Rectangle 3"/>
          <p:cNvSpPr>
            <a:spLocks noGrp="1"/>
          </p:cNvSpPr>
          <p:nvPr>
            <p:ph type="body" idx="1"/>
          </p:nvPr>
        </p:nvSpPr>
        <p:spPr>
          <a:xfrm>
            <a:off x="457200" y="1447800"/>
            <a:ext cx="8229600" cy="4525963"/>
          </a:xfrm>
        </p:spPr>
        <p:txBody>
          <a:bodyPr/>
          <a:lstStyle/>
          <a:p>
            <a:pPr>
              <a:lnSpc>
                <a:spcPct val="90000"/>
              </a:lnSpc>
            </a:pPr>
            <a:r>
              <a:rPr lang="pl-PL" sz="2000" smtClean="0"/>
              <a:t>Among the activities listed above there are:</a:t>
            </a:r>
          </a:p>
          <a:p>
            <a:pPr>
              <a:lnSpc>
                <a:spcPct val="90000"/>
              </a:lnSpc>
            </a:pPr>
            <a:r>
              <a:rPr lang="pl-PL" sz="2000" smtClean="0"/>
              <a:t>‘true’ counselling methods – face-to face formal and informal counseling, tips and instructions provided by the educational centres and migrant non-govermental organizations’ websites </a:t>
            </a:r>
          </a:p>
          <a:p>
            <a:pPr>
              <a:lnSpc>
                <a:spcPct val="90000"/>
              </a:lnSpc>
            </a:pPr>
            <a:r>
              <a:rPr lang="pl-PL" sz="2000" smtClean="0"/>
              <a:t>formal pieces of information for foreigners or repatriates on how to pass Polish exams or how to settle down, or manage in Poland (on government offices or Examination Board of Polish as a Foreign Language’s websites)</a:t>
            </a:r>
          </a:p>
          <a:p>
            <a:pPr>
              <a:lnSpc>
                <a:spcPct val="90000"/>
              </a:lnSpc>
            </a:pPr>
            <a:r>
              <a:rPr lang="pl-PL" sz="2000" smtClean="0"/>
              <a:t>Usually advising on how to learn Polish language and how to cope with adaptational problems while living in Poland are separated</a:t>
            </a:r>
          </a:p>
          <a:p>
            <a:pPr>
              <a:lnSpc>
                <a:spcPct val="90000"/>
              </a:lnSpc>
            </a:pPr>
            <a:r>
              <a:rPr lang="pl-PL" sz="2400" b="1" smtClean="0">
                <a:solidFill>
                  <a:srgbClr val="990000"/>
                </a:solidFill>
              </a:rPr>
              <a:t>There is no fully developed interactive counselling system easily accessible to every foreigner in Poland yet.</a:t>
            </a:r>
            <a:r>
              <a:rPr lang="pl-PL" sz="2800" b="1" smtClean="0"/>
              <a:t> </a:t>
            </a:r>
          </a:p>
          <a:p>
            <a:pPr algn="r">
              <a:lnSpc>
                <a:spcPct val="90000"/>
              </a:lnSpc>
              <a:buFont typeface="Arial" charset="0"/>
              <a:buNone/>
            </a:pPr>
            <a:r>
              <a:rPr lang="pl-PL" sz="2400" smtClean="0">
                <a:solidFill>
                  <a:schemeClr val="hlink"/>
                </a:solidFill>
              </a:rPr>
              <a:t>for more information see: SWOT ANALYSIS</a:t>
            </a:r>
          </a:p>
          <a:p>
            <a:pPr>
              <a:lnSpc>
                <a:spcPct val="90000"/>
              </a:lnSpc>
            </a:pPr>
            <a:endParaRPr lang="pl-PL" sz="2800" smtClean="0">
              <a:latin typeface="Times New Roman" pitchFamily="18"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p:cNvSpPr>
          <p:nvPr>
            <p:ph type="title"/>
          </p:nvPr>
        </p:nvSpPr>
        <p:spPr>
          <a:xfrm>
            <a:off x="304800" y="609600"/>
            <a:ext cx="8534400" cy="1143000"/>
          </a:xfrm>
        </p:spPr>
        <p:txBody>
          <a:bodyPr/>
          <a:lstStyle/>
          <a:p>
            <a:r>
              <a:rPr lang="pl-PL" smtClean="0">
                <a:latin typeface="Times New Roman" pitchFamily="18" charset="0"/>
              </a:rPr>
              <a:t/>
            </a:r>
            <a:br>
              <a:rPr lang="pl-PL" smtClean="0">
                <a:latin typeface="Times New Roman" pitchFamily="18" charset="0"/>
              </a:rPr>
            </a:br>
            <a:r>
              <a:rPr lang="pl-PL" smtClean="0"/>
              <a:t>I.</a:t>
            </a:r>
            <a:br>
              <a:rPr lang="pl-PL" smtClean="0"/>
            </a:br>
            <a:r>
              <a:rPr lang="pl-PL" sz="3200" b="1" smtClean="0">
                <a:solidFill>
                  <a:srgbClr val="800000"/>
                </a:solidFill>
              </a:rPr>
              <a:t>Universal system of counselling on </a:t>
            </a:r>
            <a:br>
              <a:rPr lang="pl-PL" sz="3200" b="1" smtClean="0">
                <a:solidFill>
                  <a:srgbClr val="800000"/>
                </a:solidFill>
              </a:rPr>
            </a:br>
            <a:r>
              <a:rPr lang="pl-PL" sz="3200" b="1" smtClean="0">
                <a:solidFill>
                  <a:srgbClr val="800000"/>
                </a:solidFill>
              </a:rPr>
              <a:t>how to learn Polish as a Foreign Language</a:t>
            </a:r>
            <a:r>
              <a:rPr lang="pl-PL" sz="3600" smtClean="0">
                <a:solidFill>
                  <a:schemeClr val="hlink"/>
                </a:solidFill>
              </a:rPr>
              <a:t/>
            </a:r>
            <a:br>
              <a:rPr lang="pl-PL" sz="3600" smtClean="0">
                <a:solidFill>
                  <a:schemeClr val="hlink"/>
                </a:solidFill>
              </a:rPr>
            </a:br>
            <a:endParaRPr lang="pl-PL" sz="3600" smtClean="0">
              <a:solidFill>
                <a:schemeClr val="hlink"/>
              </a:solidFill>
            </a:endParaRPr>
          </a:p>
        </p:txBody>
      </p:sp>
      <p:sp>
        <p:nvSpPr>
          <p:cNvPr id="37891" name="Rectangle 3"/>
          <p:cNvSpPr>
            <a:spLocks noGrp="1"/>
          </p:cNvSpPr>
          <p:nvPr>
            <p:ph type="body" idx="1"/>
          </p:nvPr>
        </p:nvSpPr>
        <p:spPr>
          <a:xfrm>
            <a:off x="381000" y="2560638"/>
            <a:ext cx="8229600" cy="3763962"/>
          </a:xfrm>
          <a:ln/>
        </p:spPr>
        <p:txBody>
          <a:bodyPr/>
          <a:lstStyle/>
          <a:p>
            <a:r>
              <a:rPr lang="en-US" sz="2800" b="1" smtClean="0"/>
              <a:t>The websi</a:t>
            </a:r>
            <a:r>
              <a:rPr lang="pl-PL" sz="2800" b="1" smtClean="0"/>
              <a:t>t</a:t>
            </a:r>
            <a:r>
              <a:rPr lang="en-US" sz="2800" b="1" smtClean="0"/>
              <a:t>e </a:t>
            </a:r>
            <a:r>
              <a:rPr lang="pl-PL" sz="2800" b="1" smtClean="0"/>
              <a:t>of The Polish as a Foreign Language (PFL) Certificate Exams </a:t>
            </a:r>
            <a:r>
              <a:rPr lang="en-US" sz="2800" b="1" smtClean="0"/>
              <a:t>is the </a:t>
            </a:r>
            <a:r>
              <a:rPr lang="pl-PL" sz="2800" b="1" smtClean="0"/>
              <a:t>most </a:t>
            </a:r>
            <a:r>
              <a:rPr lang="en-US" sz="2800" b="1" smtClean="0"/>
              <a:t>developed</a:t>
            </a:r>
            <a:r>
              <a:rPr lang="pl-PL" sz="2800" b="1" smtClean="0"/>
              <a:t>, universal and</a:t>
            </a:r>
            <a:r>
              <a:rPr lang="en-US" sz="2800" b="1" smtClean="0"/>
              <a:t> up-to-date counse</a:t>
            </a:r>
            <a:r>
              <a:rPr lang="pl-PL" sz="2800" b="1" smtClean="0"/>
              <a:t>ll</a:t>
            </a:r>
            <a:r>
              <a:rPr lang="en-US" sz="2800" b="1" smtClean="0"/>
              <a:t>ing system for everyone who wants to test their competences in PFL</a:t>
            </a:r>
            <a:endParaRPr lang="pl-PL" sz="2800" b="1" smtClean="0"/>
          </a:p>
          <a:p>
            <a:r>
              <a:rPr lang="pl-PL" b="1" smtClean="0"/>
              <a:t> </a:t>
            </a:r>
            <a:r>
              <a:rPr lang="en-US" b="1" smtClean="0">
                <a:solidFill>
                  <a:schemeClr val="hlink"/>
                </a:solidFill>
              </a:rPr>
              <a:t>http: certyfikatpolski.pl</a:t>
            </a:r>
            <a:r>
              <a:rPr lang="pl-PL" b="1" smtClean="0">
                <a:solidFill>
                  <a:schemeClr val="hlink"/>
                </a:solidFill>
              </a:rPr>
              <a:t> </a:t>
            </a:r>
            <a:r>
              <a:rPr lang="pl-PL" sz="1800" smtClean="0">
                <a:solidFill>
                  <a:schemeClr val="hlink"/>
                </a:solidFill>
              </a:rPr>
              <a:t/>
            </a:r>
            <a:br>
              <a:rPr lang="pl-PL" sz="1800" smtClean="0">
                <a:solidFill>
                  <a:schemeClr val="hlink"/>
                </a:solidFill>
              </a:rPr>
            </a:br>
            <a:endParaRPr lang="pl-PL" sz="1800" smtClean="0">
              <a:solidFill>
                <a:schemeClr val="hlink"/>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p:cNvSpPr>
          <p:nvPr>
            <p:ph type="title" idx="4294967295"/>
          </p:nvPr>
        </p:nvSpPr>
        <p:spPr>
          <a:xfrm>
            <a:off x="1143000" y="1295400"/>
            <a:ext cx="8001000" cy="4343400"/>
          </a:xfrm>
        </p:spPr>
        <p:txBody>
          <a:bodyPr/>
          <a:lstStyle/>
          <a:p>
            <a:pPr algn="l"/>
            <a:r>
              <a:rPr lang="pl-PL" sz="1800" b="1" smtClean="0">
                <a:latin typeface="Times New Roman" pitchFamily="18" charset="0"/>
              </a:rPr>
              <a:t/>
            </a:r>
            <a:br>
              <a:rPr lang="pl-PL" sz="1800" b="1" smtClean="0">
                <a:latin typeface="Times New Roman" pitchFamily="18" charset="0"/>
              </a:rPr>
            </a:br>
            <a:r>
              <a:rPr lang="en-US" sz="3200" b="1" smtClean="0">
                <a:solidFill>
                  <a:srgbClr val="800000"/>
                </a:solidFill>
              </a:rPr>
              <a:t>Examination</a:t>
            </a:r>
            <a:r>
              <a:rPr lang="en-US" sz="3600" b="1" smtClean="0">
                <a:solidFill>
                  <a:srgbClr val="800000"/>
                </a:solidFill>
              </a:rPr>
              <a:t> sites in 2004-2009</a:t>
            </a:r>
            <a:r>
              <a:rPr lang="pl-PL" sz="3600" smtClean="0"/>
              <a:t/>
            </a:r>
            <a:br>
              <a:rPr lang="pl-PL" sz="3600" smtClean="0"/>
            </a:br>
            <a:r>
              <a:rPr lang="pl-PL" sz="1800" smtClean="0">
                <a:latin typeface="Times New Roman" pitchFamily="18" charset="0"/>
              </a:rPr>
              <a:t/>
            </a:r>
            <a:br>
              <a:rPr lang="pl-PL" sz="1800" smtClean="0">
                <a:latin typeface="Times New Roman" pitchFamily="18" charset="0"/>
              </a:rPr>
            </a:br>
            <a:r>
              <a:rPr lang="pl-PL" sz="1800" b="1" smtClean="0"/>
              <a:t>IN POLAND:</a:t>
            </a:r>
            <a:r>
              <a:rPr lang="pl-PL" sz="1800" smtClean="0"/>
              <a:t> </a:t>
            </a:r>
            <a:br>
              <a:rPr lang="pl-PL" sz="1800" smtClean="0"/>
            </a:br>
            <a:r>
              <a:rPr lang="pl-PL" sz="1800" smtClean="0"/>
              <a:t>Warszawa (x 22), Kraków (x 14), Poznań (x 4),</a:t>
            </a:r>
            <a:br>
              <a:rPr lang="pl-PL" sz="1800" smtClean="0"/>
            </a:br>
            <a:r>
              <a:rPr lang="pl-PL" sz="1800" smtClean="0"/>
              <a:t> Łódź (x 3), Wrocław (x 4), Cieszyn,  Katowice, Lublin.</a:t>
            </a:r>
            <a:br>
              <a:rPr lang="pl-PL" sz="1800" smtClean="0"/>
            </a:br>
            <a:r>
              <a:rPr lang="pl-PL" sz="1800" smtClean="0"/>
              <a:t> </a:t>
            </a:r>
            <a:br>
              <a:rPr lang="pl-PL" sz="1800" smtClean="0"/>
            </a:br>
            <a:r>
              <a:rPr lang="pl-PL" sz="1800" b="1" smtClean="0"/>
              <a:t>IN OTHER COUNTRIES:</a:t>
            </a:r>
            <a:r>
              <a:rPr lang="pl-PL" sz="1800" smtClean="0"/>
              <a:t> </a:t>
            </a:r>
            <a:br>
              <a:rPr lang="pl-PL" sz="1800" smtClean="0"/>
            </a:br>
            <a:r>
              <a:rPr lang="pl-PL" sz="1800" smtClean="0"/>
              <a:t>Chicago (x 5), New York (x 6), Berlin (x 7), Tokio (x 2), </a:t>
            </a:r>
            <a:br>
              <a:rPr lang="pl-PL" sz="1800" smtClean="0"/>
            </a:br>
            <a:r>
              <a:rPr lang="pl-PL" sz="1800" smtClean="0"/>
              <a:t>Lille (x 3), Potsdam (x 2), Minsk, Dortmund, Moskow, </a:t>
            </a:r>
            <a:br>
              <a:rPr lang="pl-PL" sz="1800" smtClean="0"/>
            </a:br>
            <a:r>
              <a:rPr lang="pl-PL" sz="1800" smtClean="0"/>
              <a:t>Seul, Drezden, Novosibirsk, Lubliana, Beijing, Kiev, </a:t>
            </a:r>
            <a:br>
              <a:rPr lang="pl-PL" sz="1800" smtClean="0"/>
            </a:br>
            <a:r>
              <a:rPr lang="pl-PL" sz="1800" smtClean="0"/>
              <a:t>Madrid, Paris, Irkutsk, Athens.</a:t>
            </a:r>
            <a:br>
              <a:rPr lang="pl-PL" sz="1800" smtClean="0"/>
            </a:br>
            <a:r>
              <a:rPr lang="pl-PL" sz="1800" smtClean="0"/>
              <a:t/>
            </a:r>
            <a:br>
              <a:rPr lang="pl-PL" sz="1800" smtClean="0"/>
            </a:br>
            <a:r>
              <a:rPr lang="pl-PL" sz="1800" b="1" smtClean="0"/>
              <a:t>TOTALLY</a:t>
            </a:r>
            <a:r>
              <a:rPr lang="pl-PL" sz="1800" smtClean="0"/>
              <a:t> </a:t>
            </a:r>
            <a:br>
              <a:rPr lang="pl-PL" sz="1800" smtClean="0"/>
            </a:br>
            <a:r>
              <a:rPr lang="pl-PL" sz="1800" b="1" smtClean="0">
                <a:solidFill>
                  <a:srgbClr val="800000"/>
                </a:solidFill>
              </a:rPr>
              <a:t>91 exams</a:t>
            </a:r>
            <a:r>
              <a:rPr lang="pl-PL" sz="1800" smtClean="0"/>
              <a:t/>
            </a:r>
            <a:br>
              <a:rPr lang="pl-PL" sz="1800" smtClean="0"/>
            </a:br>
            <a:r>
              <a:rPr lang="pl-PL" sz="1800" b="1" smtClean="0">
                <a:solidFill>
                  <a:srgbClr val="800000"/>
                </a:solidFill>
              </a:rPr>
              <a:t>2361 examinees</a:t>
            </a:r>
            <a:br>
              <a:rPr lang="pl-PL" sz="1800" b="1" smtClean="0">
                <a:solidFill>
                  <a:srgbClr val="800000"/>
                </a:solidFill>
              </a:rPr>
            </a:br>
            <a:r>
              <a:rPr lang="pl-PL" sz="1800" smtClean="0"/>
              <a:t>(859 - B1 level; 957 -  B2 level; 545 – C2 level)</a:t>
            </a:r>
            <a:br>
              <a:rPr lang="pl-PL" sz="1800" smtClean="0"/>
            </a:br>
            <a:endParaRPr lang="pl-PL" smtClean="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838200" y="762000"/>
            <a:ext cx="8763000" cy="457200"/>
          </a:xfrm>
        </p:spPr>
        <p:txBody>
          <a:bodyPr>
            <a:normAutofit fontScale="90000"/>
          </a:bodyPr>
          <a:lstStyle/>
          <a:p>
            <a:pPr algn="l"/>
            <a:r>
              <a:rPr lang="en-US" sz="4000" smtClean="0"/>
              <a:t> </a:t>
            </a:r>
            <a:r>
              <a:rPr lang="pl-PL" sz="4000" smtClean="0"/>
              <a:t/>
            </a:r>
            <a:br>
              <a:rPr lang="pl-PL" sz="4000" smtClean="0"/>
            </a:br>
            <a:r>
              <a:rPr lang="pl-PL" sz="4000" smtClean="0">
                <a:latin typeface="Times New Roman" pitchFamily="18" charset="0"/>
              </a:rPr>
              <a:t/>
            </a:r>
            <a:br>
              <a:rPr lang="pl-PL" sz="4000" smtClean="0">
                <a:latin typeface="Times New Roman" pitchFamily="18" charset="0"/>
              </a:rPr>
            </a:br>
            <a:r>
              <a:rPr lang="pl-PL" sz="4000" smtClean="0">
                <a:latin typeface="Times New Roman" pitchFamily="18" charset="0"/>
              </a:rPr>
              <a:t/>
            </a:r>
            <a:br>
              <a:rPr lang="pl-PL" sz="4000" smtClean="0">
                <a:latin typeface="Times New Roman" pitchFamily="18" charset="0"/>
              </a:rPr>
            </a:br>
            <a:r>
              <a:rPr lang="pl-PL" sz="4000" smtClean="0">
                <a:latin typeface="Times New Roman" pitchFamily="18" charset="0"/>
              </a:rPr>
              <a:t/>
            </a:r>
            <a:br>
              <a:rPr lang="pl-PL" sz="4000" smtClean="0">
                <a:latin typeface="Times New Roman" pitchFamily="18" charset="0"/>
              </a:rPr>
            </a:br>
            <a:r>
              <a:rPr lang="pl-PL" sz="4000" smtClean="0">
                <a:latin typeface="Times New Roman" pitchFamily="18" charset="0"/>
              </a:rPr>
              <a:t/>
            </a:r>
            <a:br>
              <a:rPr lang="pl-PL" sz="4000" smtClean="0">
                <a:latin typeface="Times New Roman" pitchFamily="18" charset="0"/>
              </a:rPr>
            </a:br>
            <a:r>
              <a:rPr lang="pl-PL" sz="4000" smtClean="0">
                <a:latin typeface="Times New Roman" pitchFamily="18" charset="0"/>
              </a:rPr>
              <a:t/>
            </a:r>
            <a:br>
              <a:rPr lang="pl-PL" sz="4000" smtClean="0">
                <a:latin typeface="Times New Roman" pitchFamily="18" charset="0"/>
              </a:rPr>
            </a:br>
            <a:r>
              <a:rPr lang="pl-PL" sz="4000" smtClean="0">
                <a:latin typeface="Times New Roman" pitchFamily="18" charset="0"/>
              </a:rPr>
              <a:t/>
            </a:r>
            <a:br>
              <a:rPr lang="pl-PL" sz="4000" smtClean="0">
                <a:latin typeface="Times New Roman" pitchFamily="18" charset="0"/>
              </a:rPr>
            </a:br>
            <a:r>
              <a:rPr lang="pl-PL" sz="4000" smtClean="0">
                <a:latin typeface="Times New Roman" pitchFamily="18" charset="0"/>
              </a:rPr>
              <a:t/>
            </a:r>
            <a:br>
              <a:rPr lang="pl-PL" sz="4000" smtClean="0">
                <a:latin typeface="Times New Roman" pitchFamily="18" charset="0"/>
              </a:rPr>
            </a:br>
            <a:r>
              <a:rPr lang="pl-PL" sz="2800" b="1" smtClean="0">
                <a:latin typeface="Times New Roman" pitchFamily="18" charset="0"/>
              </a:rPr>
              <a:t> </a:t>
            </a:r>
            <a:r>
              <a:rPr lang="pl-PL" sz="3200" b="1" smtClean="0">
                <a:solidFill>
                  <a:srgbClr val="800000"/>
                </a:solidFill>
              </a:rPr>
              <a:t>Pieces of information </a:t>
            </a:r>
            <a:r>
              <a:rPr lang="pl-PL" sz="3200" b="1" smtClean="0">
                <a:solidFill>
                  <a:srgbClr val="800000"/>
                </a:solidFill>
                <a:latin typeface="Times New Roman" pitchFamily="18" charset="0"/>
              </a:rPr>
              <a:t/>
            </a:r>
            <a:br>
              <a:rPr lang="pl-PL" sz="3200" b="1" smtClean="0">
                <a:solidFill>
                  <a:srgbClr val="800000"/>
                </a:solidFill>
                <a:latin typeface="Times New Roman" pitchFamily="18" charset="0"/>
              </a:rPr>
            </a:br>
            <a:r>
              <a:rPr lang="pl-PL" sz="3200" b="1" smtClean="0">
                <a:solidFill>
                  <a:srgbClr val="800000"/>
                </a:solidFill>
              </a:rPr>
              <a:t>and advice provided by the website:</a:t>
            </a:r>
            <a:r>
              <a:rPr lang="en-US" sz="2800" b="1" smtClean="0"/>
              <a:t> </a:t>
            </a:r>
            <a:r>
              <a:rPr lang="pl-PL" sz="2800" b="1" smtClean="0">
                <a:latin typeface="Times New Roman" pitchFamily="18" charset="0"/>
              </a:rPr>
              <a:t/>
            </a:r>
            <a:br>
              <a:rPr lang="pl-PL" sz="2800" b="1" smtClean="0">
                <a:latin typeface="Times New Roman" pitchFamily="18" charset="0"/>
              </a:rPr>
            </a:br>
            <a:r>
              <a:rPr lang="en-US" sz="2800" smtClean="0">
                <a:solidFill>
                  <a:schemeClr val="hlink"/>
                </a:solidFill>
              </a:rPr>
              <a:t>http: certyfikatpolski.pl</a:t>
            </a:r>
            <a:r>
              <a:rPr lang="en-US" sz="2800" b="1" smtClean="0"/>
              <a:t> </a:t>
            </a:r>
            <a:r>
              <a:rPr lang="pl-PL" sz="2800" b="1" smtClean="0"/>
              <a:t/>
            </a:r>
            <a:br>
              <a:rPr lang="pl-PL" sz="2800" b="1" smtClean="0"/>
            </a:br>
            <a:r>
              <a:rPr lang="pl-PL" sz="2800" b="1" smtClean="0">
                <a:latin typeface="Times New Roman" pitchFamily="18" charset="0"/>
              </a:rPr>
              <a:t/>
            </a:r>
            <a:br>
              <a:rPr lang="pl-PL" sz="2800" b="1" smtClean="0">
                <a:latin typeface="Times New Roman" pitchFamily="18" charset="0"/>
              </a:rPr>
            </a:br>
            <a:r>
              <a:rPr lang="en-US" sz="2800" u="sng" smtClean="0">
                <a:solidFill>
                  <a:schemeClr val="hlink"/>
                </a:solidFill>
              </a:rPr>
              <a:t>Egzaminy Certyfikatowe z Języka Polskiego </a:t>
            </a:r>
            <a:r>
              <a:rPr lang="pl-PL" sz="2800" u="sng" smtClean="0">
                <a:solidFill>
                  <a:schemeClr val="hlink"/>
                </a:solidFill>
              </a:rPr>
              <a:t>jako Obcego</a:t>
            </a:r>
            <a:r>
              <a:rPr lang="pl-PL" sz="2800" smtClean="0">
                <a:latin typeface="Times New Roman" pitchFamily="18" charset="0"/>
              </a:rPr>
              <a:t>    </a:t>
            </a:r>
            <a:r>
              <a:rPr lang="en-US" sz="2800" smtClean="0"/>
              <a:t>CERTIFICATE EXAMS of POLISH</a:t>
            </a:r>
            <a:r>
              <a:rPr lang="pl-PL" sz="2800" smtClean="0"/>
              <a:t/>
            </a:r>
            <a:br>
              <a:rPr lang="pl-PL" sz="2800" smtClean="0"/>
            </a:br>
            <a:r>
              <a:rPr lang="en-US" sz="2800" smtClean="0"/>
              <a:t>as a FORIGN LANGUAGE</a:t>
            </a:r>
            <a:r>
              <a:rPr lang="pl-PL" sz="2800" b="1" smtClean="0"/>
              <a:t/>
            </a:r>
            <a:br>
              <a:rPr lang="pl-PL" sz="2800" b="1" smtClean="0"/>
            </a:br>
            <a:r>
              <a:rPr lang="pl-PL" sz="2800" u="sng" smtClean="0">
                <a:hlinkClick r:id="rId3"/>
              </a:rPr>
              <a:t>Strona główna</a:t>
            </a:r>
            <a:r>
              <a:rPr lang="pl-PL" sz="2800" smtClean="0"/>
              <a:t>  Main PAGE</a:t>
            </a:r>
            <a:br>
              <a:rPr lang="pl-PL" sz="2800" smtClean="0"/>
            </a:br>
            <a:r>
              <a:rPr lang="pl-PL" sz="2800" u="sng" smtClean="0">
                <a:hlinkClick r:id="rId4"/>
              </a:rPr>
              <a:t>Państwowa Komisja</a:t>
            </a:r>
            <a:r>
              <a:rPr lang="en-US" sz="2800" smtClean="0"/>
              <a:t>  About The National </a:t>
            </a:r>
            <a:r>
              <a:rPr lang="pl-PL" sz="2800" smtClean="0">
                <a:latin typeface="Times New Roman" pitchFamily="18" charset="0"/>
              </a:rPr>
              <a:t/>
            </a:r>
            <a:br>
              <a:rPr lang="pl-PL" sz="2800" smtClean="0">
                <a:latin typeface="Times New Roman" pitchFamily="18" charset="0"/>
              </a:rPr>
            </a:br>
            <a:r>
              <a:rPr lang="en-US" sz="2800" smtClean="0"/>
              <a:t>Examination Board</a:t>
            </a:r>
            <a:r>
              <a:rPr lang="pl-PL" sz="2800" smtClean="0"/>
              <a:t/>
            </a:r>
            <a:br>
              <a:rPr lang="pl-PL" sz="2800" smtClean="0"/>
            </a:br>
            <a:r>
              <a:rPr lang="pl-PL" sz="2800" u="sng" smtClean="0">
                <a:hlinkClick r:id="rId5"/>
              </a:rPr>
              <a:t>O języku polskim</a:t>
            </a:r>
            <a:r>
              <a:rPr lang="pl-PL" sz="2800" smtClean="0"/>
              <a:t> About Polish Language</a:t>
            </a:r>
            <a:r>
              <a:rPr lang="pl-PL" sz="4000" smtClean="0"/>
              <a:t/>
            </a:r>
            <a:br>
              <a:rPr lang="pl-PL" sz="4000" smtClean="0"/>
            </a:br>
            <a:endParaRPr lang="pl-PL" sz="4000" smtClean="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p:cNvSpPr>
          <p:nvPr>
            <p:ph type="title"/>
          </p:nvPr>
        </p:nvSpPr>
        <p:spPr/>
        <p:txBody>
          <a:bodyPr/>
          <a:lstStyle/>
          <a:p>
            <a:r>
              <a:rPr lang="pl-PL" sz="3600" smtClean="0">
                <a:solidFill>
                  <a:srgbClr val="990000"/>
                </a:solidFill>
              </a:rPr>
              <a:t>General information about the exams</a:t>
            </a:r>
            <a:br>
              <a:rPr lang="pl-PL" sz="3600" smtClean="0">
                <a:solidFill>
                  <a:srgbClr val="990000"/>
                </a:solidFill>
              </a:rPr>
            </a:br>
            <a:r>
              <a:rPr lang="pl-PL" sz="3600" smtClean="0">
                <a:solidFill>
                  <a:srgbClr val="990000"/>
                </a:solidFill>
              </a:rPr>
              <a:t>&amp; benefits of passing them</a:t>
            </a:r>
          </a:p>
        </p:txBody>
      </p:sp>
      <p:sp>
        <p:nvSpPr>
          <p:cNvPr id="52227" name="Rectangle 3"/>
          <p:cNvSpPr>
            <a:spLocks noGrp="1"/>
          </p:cNvSpPr>
          <p:nvPr>
            <p:ph type="body" idx="1"/>
          </p:nvPr>
        </p:nvSpPr>
        <p:spPr/>
        <p:txBody>
          <a:bodyPr/>
          <a:lstStyle/>
          <a:p>
            <a:pPr>
              <a:spcBef>
                <a:spcPct val="0"/>
              </a:spcBef>
              <a:buFontTx/>
              <a:buNone/>
            </a:pPr>
            <a:r>
              <a:rPr lang="en-US" sz="2000" smtClean="0"/>
              <a:t>It is the only national </a:t>
            </a:r>
            <a:r>
              <a:rPr lang="pl-PL" sz="2000" smtClean="0"/>
              <a:t>examination</a:t>
            </a:r>
            <a:r>
              <a:rPr lang="en-US" sz="2000" smtClean="0"/>
              <a:t> certifying the competences </a:t>
            </a:r>
            <a:r>
              <a:rPr lang="pl-PL" sz="2000" smtClean="0"/>
              <a:t>in</a:t>
            </a:r>
            <a:r>
              <a:rPr lang="en-US" sz="2000" smtClean="0"/>
              <a:t> Polish as a foreign language. </a:t>
            </a:r>
            <a:endParaRPr lang="pl-PL" sz="2000" smtClean="0"/>
          </a:p>
          <a:p>
            <a:pPr>
              <a:spcBef>
                <a:spcPct val="0"/>
              </a:spcBef>
              <a:buFontTx/>
              <a:buChar char="-"/>
            </a:pPr>
            <a:r>
              <a:rPr lang="en-US" sz="2000" smtClean="0"/>
              <a:t>While hiring a foreigner the employers in Poland may demand such a  certificate </a:t>
            </a:r>
            <a:endParaRPr lang="pl-PL" sz="2000" smtClean="0">
              <a:latin typeface="Times New Roman" pitchFamily="18" charset="0"/>
            </a:endParaRPr>
          </a:p>
          <a:p>
            <a:pPr>
              <a:spcBef>
                <a:spcPct val="0"/>
              </a:spcBef>
              <a:buFontTx/>
              <a:buChar char="-"/>
            </a:pPr>
            <a:r>
              <a:rPr lang="pl-PL" sz="2000" smtClean="0">
                <a:latin typeface="Times New Roman" pitchFamily="18" charset="0"/>
              </a:rPr>
              <a:t> </a:t>
            </a:r>
            <a:r>
              <a:rPr lang="pl-PL" sz="2000" smtClean="0"/>
              <a:t>P</a:t>
            </a:r>
            <a:r>
              <a:rPr lang="en-US" sz="2000" smtClean="0"/>
              <a:t>assing B1 level examination is expected from the nurses who want to work at the hospitals in Poland, B2 from the higher government workers, managers etc. </a:t>
            </a:r>
            <a:endParaRPr lang="pl-PL" sz="2000" smtClean="0"/>
          </a:p>
          <a:p>
            <a:pPr>
              <a:spcBef>
                <a:spcPct val="0"/>
              </a:spcBef>
              <a:buFontTx/>
              <a:buNone/>
            </a:pPr>
            <a:r>
              <a:rPr lang="en-US" sz="2000" smtClean="0"/>
              <a:t>B1 level exam </a:t>
            </a:r>
            <a:r>
              <a:rPr lang="pl-PL" sz="2000" smtClean="0"/>
              <a:t> - a</a:t>
            </a:r>
            <a:r>
              <a:rPr lang="pl-PL" sz="2000" b="1" smtClean="0">
                <a:latin typeface="Times New Roman" pitchFamily="18" charset="0"/>
              </a:rPr>
              <a:t> </a:t>
            </a:r>
            <a:r>
              <a:rPr lang="pl-PL" sz="2000" smtClean="0"/>
              <a:t>condition for </a:t>
            </a:r>
            <a:r>
              <a:rPr lang="en-US" sz="2000" smtClean="0"/>
              <a:t>entering artistic universities</a:t>
            </a:r>
            <a:r>
              <a:rPr lang="pl-PL" sz="2000" smtClean="0">
                <a:latin typeface="Times New Roman" pitchFamily="18" charset="0"/>
              </a:rPr>
              <a:t> </a:t>
            </a:r>
            <a:r>
              <a:rPr lang="pl-PL" sz="2000" smtClean="0"/>
              <a:t>and sports academies</a:t>
            </a:r>
            <a:r>
              <a:rPr lang="en-US" sz="2000" smtClean="0"/>
              <a:t>; B2 - other Polish universities;</a:t>
            </a:r>
            <a:endParaRPr lang="pl-PL" sz="2000" smtClean="0"/>
          </a:p>
          <a:p>
            <a:pPr>
              <a:spcBef>
                <a:spcPct val="0"/>
              </a:spcBef>
              <a:buFontTx/>
              <a:buNone/>
            </a:pPr>
            <a:r>
              <a:rPr lang="en-US" sz="2000" smtClean="0"/>
              <a:t>In the USA </a:t>
            </a:r>
            <a:r>
              <a:rPr lang="pl-PL" sz="2000" smtClean="0"/>
              <a:t>– PFL  </a:t>
            </a:r>
            <a:r>
              <a:rPr lang="en-US" sz="2000" smtClean="0"/>
              <a:t>certificate </a:t>
            </a:r>
            <a:r>
              <a:rPr lang="pl-PL" sz="2000" smtClean="0"/>
              <a:t>is accepted by some universities as a Polish</a:t>
            </a:r>
            <a:r>
              <a:rPr lang="en-US" sz="2000" smtClean="0"/>
              <a:t> language class credit.</a:t>
            </a:r>
            <a:endParaRPr lang="pl-PL" sz="2000" smtClean="0"/>
          </a:p>
          <a:p>
            <a:pPr>
              <a:spcBef>
                <a:spcPct val="0"/>
              </a:spcBef>
              <a:buFontTx/>
              <a:buNone/>
            </a:pPr>
            <a:r>
              <a:rPr lang="en-US" sz="2000" smtClean="0"/>
              <a:t>In some Polish secondary schools abroad (for example in Chicago and New York)</a:t>
            </a:r>
            <a:r>
              <a:rPr lang="pl-PL" sz="2000" smtClean="0"/>
              <a:t> </a:t>
            </a:r>
            <a:r>
              <a:rPr lang="en-US" sz="2000" smtClean="0"/>
              <a:t>the certificate exams have replaced difficult school leaving examination (“matura” exams)</a:t>
            </a:r>
            <a:r>
              <a:rPr lang="pl-PL" sz="2000" smtClean="0"/>
              <a:t>.</a:t>
            </a:r>
            <a:r>
              <a:rPr lang="en-US" sz="2000" smtClean="0"/>
              <a:t>  </a:t>
            </a:r>
            <a:endParaRPr lang="pl-PL" sz="2000" smtClean="0"/>
          </a:p>
          <a:p>
            <a:pPr>
              <a:spcBef>
                <a:spcPct val="0"/>
              </a:spcBef>
              <a:buFontTx/>
              <a:buNone/>
            </a:pPr>
            <a:endParaRPr lang="pl-PL" sz="1800" smtClean="0"/>
          </a:p>
          <a:p>
            <a:endParaRPr lang="pl-PL" smtClean="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pole tekstowe 3"/>
          <p:cNvSpPr txBox="1">
            <a:spLocks noChangeArrowheads="1"/>
          </p:cNvSpPr>
          <p:nvPr/>
        </p:nvSpPr>
        <p:spPr bwMode="auto">
          <a:xfrm>
            <a:off x="539750" y="609600"/>
            <a:ext cx="8424863" cy="5003800"/>
          </a:xfrm>
          <a:prstGeom prst="rect">
            <a:avLst/>
          </a:prstGeom>
          <a:noFill/>
          <a:ln w="9525">
            <a:noFill/>
            <a:miter lim="800000"/>
            <a:headEnd/>
            <a:tailEnd/>
          </a:ln>
        </p:spPr>
        <p:txBody>
          <a:bodyPr>
            <a:spAutoFit/>
          </a:bodyPr>
          <a:lstStyle/>
          <a:p>
            <a:pPr algn="ctr"/>
            <a:r>
              <a:rPr lang="en-US">
                <a:solidFill>
                  <a:srgbClr val="990000"/>
                </a:solidFill>
              </a:rPr>
              <a:t>Pieces of information</a:t>
            </a:r>
            <a:r>
              <a:rPr lang="pl-PL">
                <a:solidFill>
                  <a:srgbClr val="990000"/>
                </a:solidFill>
              </a:rPr>
              <a:t> &amp; advice</a:t>
            </a:r>
          </a:p>
          <a:p>
            <a:pPr algn="ctr"/>
            <a:r>
              <a:rPr lang="en-US">
                <a:solidFill>
                  <a:srgbClr val="990000"/>
                </a:solidFill>
              </a:rPr>
              <a:t>for the candidates </a:t>
            </a:r>
            <a:endParaRPr lang="pl-PL">
              <a:solidFill>
                <a:srgbClr val="990000"/>
              </a:solidFill>
              <a:latin typeface="Times New Roman" pitchFamily="18" charset="0"/>
            </a:endParaRPr>
          </a:p>
          <a:p>
            <a:endParaRPr lang="pl-PL">
              <a:solidFill>
                <a:srgbClr val="990000"/>
              </a:solidFill>
              <a:latin typeface="Times New Roman" pitchFamily="18" charset="0"/>
            </a:endParaRPr>
          </a:p>
          <a:p>
            <a:r>
              <a:rPr lang="en-US" sz="2800" u="sng">
                <a:hlinkClick r:id="rId3"/>
              </a:rPr>
              <a:t>Kto może zdawać egzamin</a:t>
            </a:r>
            <a:r>
              <a:rPr lang="en-US" sz="2800"/>
              <a:t>  Who can take the exam?</a:t>
            </a:r>
            <a:endParaRPr lang="pl-PL" sz="2800"/>
          </a:p>
          <a:p>
            <a:r>
              <a:rPr lang="en-US" sz="2800" u="sng">
                <a:hlinkClick r:id="rId4"/>
              </a:rPr>
              <a:t>Zgłoszenia</a:t>
            </a:r>
            <a:r>
              <a:rPr lang="en-US" sz="2800"/>
              <a:t>     How to register for the exam</a:t>
            </a:r>
            <a:endParaRPr lang="pl-PL" sz="2800"/>
          </a:p>
          <a:p>
            <a:r>
              <a:rPr lang="en-US" sz="2800" u="sng">
                <a:hlinkClick r:id="rId5"/>
              </a:rPr>
              <a:t>Przed egzaminem</a:t>
            </a:r>
            <a:r>
              <a:rPr lang="en-US" sz="2800"/>
              <a:t>  Before the  exam</a:t>
            </a:r>
            <a:endParaRPr lang="pl-PL" sz="2800"/>
          </a:p>
          <a:p>
            <a:r>
              <a:rPr lang="en-US" sz="2800" u="sng">
                <a:hlinkClick r:id="rId6"/>
              </a:rPr>
              <a:t>Przygotowanie do egzaminu</a:t>
            </a:r>
            <a:r>
              <a:rPr lang="en-US" sz="2800"/>
              <a:t> Preparing for the exam</a:t>
            </a:r>
            <a:endParaRPr lang="pl-PL" sz="2800"/>
          </a:p>
          <a:p>
            <a:pPr lvl="1"/>
            <a:r>
              <a:rPr lang="en-US" sz="2800" u="sng">
                <a:hlinkClick r:id="rId7"/>
              </a:rPr>
              <a:t>Samoocena</a:t>
            </a:r>
            <a:r>
              <a:rPr lang="en-US" sz="2800"/>
              <a:t> Self-evaluation</a:t>
            </a:r>
            <a:endParaRPr lang="pl-PL" sz="2800"/>
          </a:p>
          <a:p>
            <a:pPr lvl="1"/>
            <a:r>
              <a:rPr lang="en-US" sz="2800" u="sng">
                <a:hlinkClick r:id="rId8"/>
              </a:rPr>
              <a:t>Podręczniki</a:t>
            </a:r>
            <a:r>
              <a:rPr lang="en-US" sz="2800"/>
              <a:t>  Handbooks </a:t>
            </a:r>
            <a:endParaRPr lang="pl-PL" sz="2800"/>
          </a:p>
          <a:p>
            <a:pPr lvl="1"/>
            <a:r>
              <a:rPr lang="en-US" sz="2800" u="sng">
                <a:hlinkClick r:id="rId9"/>
              </a:rPr>
              <a:t>Zbiory zadań</a:t>
            </a:r>
            <a:r>
              <a:rPr lang="en-US" sz="2800"/>
              <a:t>  Examination tasks’ collections</a:t>
            </a:r>
            <a:endParaRPr lang="pl-PL" sz="2800"/>
          </a:p>
          <a:p>
            <a:endParaRPr lang="pl-PL" sz="180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pole tekstowe 3"/>
          <p:cNvSpPr txBox="1">
            <a:spLocks noChangeArrowheads="1"/>
          </p:cNvSpPr>
          <p:nvPr/>
        </p:nvSpPr>
        <p:spPr bwMode="auto">
          <a:xfrm>
            <a:off x="1295400" y="685800"/>
            <a:ext cx="6858000" cy="5946775"/>
          </a:xfrm>
          <a:prstGeom prst="rect">
            <a:avLst/>
          </a:prstGeom>
          <a:noFill/>
          <a:ln w="9525">
            <a:noFill/>
            <a:miter lim="800000"/>
            <a:headEnd/>
            <a:tailEnd/>
          </a:ln>
        </p:spPr>
        <p:txBody>
          <a:bodyPr>
            <a:spAutoFit/>
          </a:bodyPr>
          <a:lstStyle/>
          <a:p>
            <a:pPr marL="0" lvl="1"/>
            <a:r>
              <a:rPr lang="en-US" sz="2400" b="1">
                <a:solidFill>
                  <a:srgbClr val="990000"/>
                </a:solidFill>
              </a:rPr>
              <a:t>The model tests </a:t>
            </a:r>
            <a:endParaRPr lang="pl-PL" sz="2400" b="1">
              <a:solidFill>
                <a:srgbClr val="990000"/>
              </a:solidFill>
              <a:latin typeface="Times New Roman" pitchFamily="18" charset="0"/>
            </a:endParaRPr>
          </a:p>
          <a:p>
            <a:pPr marL="0" lvl="1"/>
            <a:r>
              <a:rPr lang="en-US" sz="2400" b="1">
                <a:solidFill>
                  <a:srgbClr val="990000"/>
                </a:solidFill>
              </a:rPr>
              <a:t>(Listening/ Reading / Grammar / Writing / Speaking) with the key</a:t>
            </a:r>
            <a:endParaRPr lang="pl-PL" sz="2400" b="1">
              <a:solidFill>
                <a:srgbClr val="990000"/>
              </a:solidFill>
            </a:endParaRPr>
          </a:p>
          <a:p>
            <a:pPr marL="0" lvl="1"/>
            <a:endParaRPr lang="pl-PL" sz="2400" b="1">
              <a:solidFill>
                <a:srgbClr val="990000"/>
              </a:solidFill>
            </a:endParaRPr>
          </a:p>
          <a:p>
            <a:r>
              <a:rPr lang="en-US" sz="1800" b="1"/>
              <a:t>B1  </a:t>
            </a:r>
            <a:endParaRPr lang="pl-PL" sz="1800" b="1"/>
          </a:p>
          <a:p>
            <a:r>
              <a:rPr lang="en-US" sz="1800" b="1"/>
              <a:t>EXAMIN</a:t>
            </a:r>
            <a:r>
              <a:rPr lang="pl-PL" sz="1800" b="1"/>
              <a:t>A</a:t>
            </a:r>
            <a:r>
              <a:rPr lang="en-US" sz="1800" b="1"/>
              <a:t>TION  SHEETS WITH CDs</a:t>
            </a:r>
            <a:endParaRPr lang="pl-PL" sz="1800" b="1"/>
          </a:p>
          <a:p>
            <a:r>
              <a:rPr lang="pl-PL" sz="1800" b="1" u="sng">
                <a:hlinkClick r:id="rId3"/>
              </a:rPr>
              <a:t>Pobierz arkusz egzaminacyjny</a:t>
            </a:r>
            <a:r>
              <a:rPr lang="pl-PL" sz="1800" b="1"/>
              <a:t>  Download examination sheet</a:t>
            </a:r>
            <a:endParaRPr lang="pl-PL" sz="1800"/>
          </a:p>
          <a:p>
            <a:r>
              <a:rPr lang="pl-PL" sz="1800" b="1" u="sng">
                <a:hlinkClick r:id="rId4"/>
              </a:rPr>
              <a:t>Pobierz plik dźwiękowy</a:t>
            </a:r>
            <a:r>
              <a:rPr lang="pl-PL" sz="1800" b="1"/>
              <a:t> Download audio file</a:t>
            </a:r>
            <a:endParaRPr lang="pl-PL" sz="1800" b="1">
              <a:latin typeface="Times New Roman" pitchFamily="18" charset="0"/>
            </a:endParaRPr>
          </a:p>
          <a:p>
            <a:endParaRPr lang="pl-PL" sz="1800">
              <a:latin typeface="Times New Roman" pitchFamily="18" charset="0"/>
            </a:endParaRPr>
          </a:p>
          <a:p>
            <a:r>
              <a:rPr lang="pl-PL" sz="1800" b="1"/>
              <a:t>B2</a:t>
            </a:r>
          </a:p>
          <a:p>
            <a:r>
              <a:rPr lang="en-US" sz="1800" b="1"/>
              <a:t>EXAMIN</a:t>
            </a:r>
            <a:r>
              <a:rPr lang="pl-PL" sz="1800" b="1"/>
              <a:t>A</a:t>
            </a:r>
            <a:r>
              <a:rPr lang="en-US" sz="1800" b="1"/>
              <a:t>TION  SHEETS WITH CDs</a:t>
            </a:r>
            <a:endParaRPr lang="pl-PL" sz="1800" b="1"/>
          </a:p>
          <a:p>
            <a:r>
              <a:rPr lang="pl-PL" sz="1800" b="1" u="sng">
                <a:hlinkClick r:id="rId5"/>
              </a:rPr>
              <a:t>Pobierz arkusz egzaminacyjny</a:t>
            </a:r>
            <a:r>
              <a:rPr lang="pl-PL" sz="1800" b="1"/>
              <a:t> Download examination sheet</a:t>
            </a:r>
            <a:endParaRPr lang="pl-PL" sz="1800"/>
          </a:p>
          <a:p>
            <a:r>
              <a:rPr lang="pl-PL" sz="1800" b="1" u="sng">
                <a:hlinkClick r:id="rId6"/>
              </a:rPr>
              <a:t>Pobierz plik dźwiękowy</a:t>
            </a:r>
            <a:r>
              <a:rPr lang="pl-PL" sz="1800" b="1"/>
              <a:t> Download audio file</a:t>
            </a:r>
            <a:endParaRPr lang="pl-PL" sz="1800" b="1">
              <a:latin typeface="Times New Roman" pitchFamily="18" charset="0"/>
            </a:endParaRPr>
          </a:p>
          <a:p>
            <a:endParaRPr lang="pl-PL" sz="1800">
              <a:latin typeface="Times New Roman" pitchFamily="18" charset="0"/>
            </a:endParaRPr>
          </a:p>
          <a:p>
            <a:r>
              <a:rPr lang="pl-PL" sz="1800" b="1"/>
              <a:t>C2</a:t>
            </a:r>
          </a:p>
          <a:p>
            <a:r>
              <a:rPr lang="en-US" sz="1800" b="1"/>
              <a:t>EXAMIN</a:t>
            </a:r>
            <a:r>
              <a:rPr lang="pl-PL" sz="1800" b="1"/>
              <a:t>A</a:t>
            </a:r>
            <a:r>
              <a:rPr lang="en-US" sz="1800" b="1"/>
              <a:t>TION  SHEETS WITH CDs</a:t>
            </a:r>
            <a:endParaRPr lang="pl-PL" sz="1800" b="1"/>
          </a:p>
          <a:p>
            <a:r>
              <a:rPr lang="pl-PL" sz="1800" b="1" u="sng">
                <a:hlinkClick r:id="rId7"/>
              </a:rPr>
              <a:t>Pobierz arkusz egzaminacyjny</a:t>
            </a:r>
            <a:r>
              <a:rPr lang="pl-PL" sz="1800" b="1"/>
              <a:t> Download examination sheet</a:t>
            </a:r>
            <a:endParaRPr lang="pl-PL" sz="1800"/>
          </a:p>
          <a:p>
            <a:r>
              <a:rPr lang="pl-PL" sz="1800" b="1" u="sng">
                <a:hlinkClick r:id="rId8"/>
              </a:rPr>
              <a:t>Pobierz plik dźwiękowy</a:t>
            </a:r>
            <a:r>
              <a:rPr lang="pl-PL" sz="1800" b="1"/>
              <a:t> Download audio file</a:t>
            </a:r>
            <a:endParaRPr lang="pl-PL" sz="1800"/>
          </a:p>
          <a:p>
            <a:endParaRPr lang="pl-PL" sz="1800" u="sng">
              <a:hlinkClick r:id="rId9"/>
            </a:endParaRPr>
          </a:p>
          <a:p>
            <a:endParaRPr lang="pl-PL" sz="180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Motyw pakietu Office">
  <a:themeElements>
    <a:clrScheme name="Pakiet 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Pakiet 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Pakiet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Motyw pakietu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Pakiet 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Pakiet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Motyw pakietu Offic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Pakiet 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Pakiet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1382</TotalTime>
  <Words>2420</Words>
  <Application>Microsoft Office PowerPoint</Application>
  <PresentationFormat>Pokaz na ekranie (4:3)</PresentationFormat>
  <Paragraphs>249</Paragraphs>
  <Slides>35</Slides>
  <Notes>35</Notes>
  <HiddenSlides>0</HiddenSlides>
  <MMClips>0</MMClips>
  <ScaleCrop>false</ScaleCrop>
  <HeadingPairs>
    <vt:vector size="4" baseType="variant">
      <vt:variant>
        <vt:lpstr>Motyw</vt:lpstr>
      </vt:variant>
      <vt:variant>
        <vt:i4>1</vt:i4>
      </vt:variant>
      <vt:variant>
        <vt:lpstr>Tytuły slajdów</vt:lpstr>
      </vt:variant>
      <vt:variant>
        <vt:i4>35</vt:i4>
      </vt:variant>
    </vt:vector>
  </HeadingPairs>
  <TitlesOfParts>
    <vt:vector size="36" baseType="lpstr">
      <vt:lpstr>Motyw pakietu Office</vt:lpstr>
      <vt:lpstr> ON THE RIGHT TRACK.   Counselling methods on learning Polish  as a foreign language in Poland  prepared by Grażyna Zarzycka  University of Łódź </vt:lpstr>
      <vt:lpstr>Map of Poland</vt:lpstr>
      <vt:lpstr>The outline of the presentation</vt:lpstr>
      <vt:lpstr> I. Universal system of counselling on  how to learn Polish as a Foreign Language </vt:lpstr>
      <vt:lpstr> Examination sites in 2004-2009  IN POLAND:  Warszawa (x 22), Kraków (x 14), Poznań (x 4),  Łódź (x 3), Wrocław (x 4), Cieszyn,  Katowice, Lublin.   IN OTHER COUNTRIES:  Chicago (x 5), New York (x 6), Berlin (x 7), Tokio (x 2),  Lille (x 3), Potsdam (x 2), Minsk, Dortmund, Moskow,  Seul, Drezden, Novosibirsk, Lubliana, Beijing, Kiev,  Madrid, Paris, Irkutsk, Athens.  TOTALLY  91 exams 2361 examinees (859 - B1 level; 957 -  B2 level; 545 – C2 level) </vt:lpstr>
      <vt:lpstr>          Pieces of information  and advice provided by the website:  http: certyfikatpolski.pl   Egzaminy Certyfikatowe z Języka Polskiego jako Obcego    CERTIFICATE EXAMS of POLISH as a FORIGN LANGUAGE Strona główna  Main PAGE Państwowa Komisja  About The National  Examination Board O języku polskim About Polish Language </vt:lpstr>
      <vt:lpstr>General information about the exams &amp; benefits of passing them</vt:lpstr>
      <vt:lpstr>Slajd 8</vt:lpstr>
      <vt:lpstr>Slajd 9</vt:lpstr>
      <vt:lpstr>Slajd 10</vt:lpstr>
      <vt:lpstr>Slajd 11</vt:lpstr>
      <vt:lpstr>Slajd 12</vt:lpstr>
      <vt:lpstr>Slajd 13</vt:lpstr>
      <vt:lpstr>Slajd 14</vt:lpstr>
      <vt:lpstr>Slajd 15</vt:lpstr>
      <vt:lpstr>Government offices for migrants  and foreign students websites  as universal counselling platforms  </vt:lpstr>
      <vt:lpstr>The government websites  </vt:lpstr>
      <vt:lpstr>International organizations and migrant associations’ websites as informal ‘counselling platforms’ </vt:lpstr>
      <vt:lpstr>Migrant organizations’ activities and websites</vt:lpstr>
      <vt:lpstr>II. Local ‘counselling systems’ aimed  at how to teach and how to learn  Polish as a second or foreign language </vt:lpstr>
      <vt:lpstr>Main centres of Polish culture and Polish language for foreigners</vt:lpstr>
      <vt:lpstr>Other centres with a long tradition of educating foreigners in Poland</vt:lpstr>
      <vt:lpstr>New centres of teaching Polish as a foreign language (PFL)</vt:lpstr>
      <vt:lpstr>Increasing interest in teaching Polish language to foreigners</vt:lpstr>
      <vt:lpstr>The number of foreign students  and their status in Poland</vt:lpstr>
      <vt:lpstr>Examples of local  language counselling activities</vt:lpstr>
      <vt:lpstr>New teachers’ guides and textbooks of Polish as a Foreign / Second Language </vt:lpstr>
      <vt:lpstr>Foreign language &amp; Polish as a Foreign language schools’ websites as local ‘counseling platforms’ for foreigners</vt:lpstr>
      <vt:lpstr>Some Polish as a foreign language centres and international hostels developed websites  for their students </vt:lpstr>
      <vt:lpstr>Participation in EU projects aimed at helping refugees and Polish repatriates </vt:lpstr>
      <vt:lpstr>Most typical forms of interactive language counselling in the Polish as a foreign language schools</vt:lpstr>
      <vt:lpstr>Formal and informal counselling</vt:lpstr>
      <vt:lpstr>Peer group member counselling </vt:lpstr>
      <vt:lpstr>The schools of Polish Culture and Language’s cooperation with other institutions</vt:lpstr>
      <vt:lpstr>Conclusions</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ON THE RIGHT TRACK.  Description of the counseling methods  of learning Polish as a foreign language</dc:title>
  <dc:creator>Grażyna</dc:creator>
  <cp:lastModifiedBy>User</cp:lastModifiedBy>
  <cp:revision>213</cp:revision>
  <dcterms:created xsi:type="dcterms:W3CDTF">2010-09-29T18:33:29Z</dcterms:created>
  <dcterms:modified xsi:type="dcterms:W3CDTF">2011-03-31T12:48:12Z</dcterms:modified>
</cp:coreProperties>
</file>